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jpg" ContentType="image/jpg"/>
  <Override PartName="/ppt/media/image11.jpg" ContentType="image/jpg"/>
  <Override PartName="/ppt/media/image12.jpg" ContentType="image/jpg"/>
  <Override PartName="/ppt/media/image14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5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6.jpg" ContentType="image/jpg"/>
  <Override PartName="/ppt/media/image6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0.jpg" ContentType="image/jpg"/>
  <Override PartName="/ppt/media/image71.jpg" ContentType="image/jpg"/>
  <Override PartName="/ppt/media/image73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79.jpg" ContentType="image/jpg"/>
  <Override PartName="/ppt/media/image8.jpg" ContentType="image/jpg"/>
  <Override PartName="/ppt/media/image81.jpg" ContentType="image/jpg"/>
  <Override PartName="/ppt/media/image82.jpg" ContentType="image/jpg"/>
  <Override PartName="/ppt/media/image9.jpg" ContentType="image/jp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</p:sldIdLst>
  <p:sldSz cx="10083800" cy="5676900"/>
  <p:notesSz cx="10083800" cy="56769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15340" y="118304"/>
            <a:ext cx="3453119" cy="52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3179064"/>
            <a:ext cx="7058660" cy="1419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009BDD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4190" y="1305687"/>
            <a:ext cx="4386453" cy="374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93157" y="1305687"/>
            <a:ext cx="4386453" cy="374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0076688" cy="7308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47" y="5039867"/>
            <a:ext cx="10076688" cy="6309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64267" y="118304"/>
            <a:ext cx="4350384" cy="52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4130" y="890843"/>
            <a:ext cx="9215539" cy="3804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009BDD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28492" y="5279517"/>
            <a:ext cx="3226816" cy="28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47374" y="5219545"/>
            <a:ext cx="918844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483881" y="5219545"/>
            <a:ext cx="274954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jp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0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1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2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3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4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5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6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7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15281"/>
            <a:ext cx="10079736" cy="11555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6942" y="1632949"/>
            <a:ext cx="3705225" cy="981075"/>
          </a:xfrm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marL="920750" marR="5080" indent="-908685">
              <a:lnSpc>
                <a:spcPts val="3560"/>
              </a:lnSpc>
              <a:spcBef>
                <a:spcPts val="550"/>
              </a:spcBef>
            </a:pPr>
            <a:r>
              <a:rPr dirty="0">
                <a:solidFill>
                  <a:srgbClr val="DD4100"/>
                </a:solidFill>
              </a:rPr>
              <a:t>Java</a:t>
            </a:r>
            <a:r>
              <a:rPr dirty="0" spc="-5">
                <a:solidFill>
                  <a:srgbClr val="DD4100"/>
                </a:solidFill>
              </a:rPr>
              <a:t> </a:t>
            </a:r>
            <a:r>
              <a:rPr dirty="0">
                <a:solidFill>
                  <a:srgbClr val="DD4100"/>
                </a:solidFill>
              </a:rPr>
              <a:t>Packages</a:t>
            </a:r>
            <a:r>
              <a:rPr dirty="0" spc="-195">
                <a:solidFill>
                  <a:srgbClr val="DD4100"/>
                </a:solidFill>
              </a:rPr>
              <a:t> </a:t>
            </a:r>
            <a:r>
              <a:rPr dirty="0">
                <a:solidFill>
                  <a:srgbClr val="DD4100"/>
                </a:solidFill>
              </a:rPr>
              <a:t>And  </a:t>
            </a:r>
            <a:r>
              <a:rPr dirty="0" spc="-5">
                <a:solidFill>
                  <a:srgbClr val="DD4100"/>
                </a:solidFill>
              </a:rPr>
              <a:t>Classpath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300" y="5219545"/>
            <a:ext cx="96202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&lt;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dat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e/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ime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&gt;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7355" y="5219545"/>
            <a:ext cx="6864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&lt;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foo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ter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&gt;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82877" y="5219545"/>
            <a:ext cx="1752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9236" y="118304"/>
            <a:ext cx="508063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Java</a:t>
            </a:r>
            <a:r>
              <a:rPr dirty="0" spc="-60"/>
              <a:t> </a:t>
            </a:r>
            <a:r>
              <a:rPr dirty="0"/>
              <a:t>Foundation</a:t>
            </a:r>
            <a:r>
              <a:rPr dirty="0" spc="-55"/>
              <a:t> </a:t>
            </a:r>
            <a:r>
              <a:rPr dirty="0"/>
              <a:t>Packages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137015" cy="4116704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38227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provides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large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number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grouped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different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based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 their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functionality.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six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foundation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are:</a:t>
            </a:r>
            <a:endParaRPr sz="2400">
              <a:latin typeface="Arial MT"/>
              <a:cs typeface="Arial MT"/>
            </a:endParaRPr>
          </a:p>
          <a:p>
            <a:pPr lvl="1" marL="767715" marR="5080" indent="-324485">
              <a:lnSpc>
                <a:spcPct val="100000"/>
              </a:lnSpc>
              <a:spcBef>
                <a:spcPts val="91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java.lang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-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Contains classes for primitive types, strings, math functions,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threads,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94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java.util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-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Contains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such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vectors, hash tables, date etc.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java.io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-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I/O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java.awt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-</a:t>
            </a:r>
            <a:r>
              <a:rPr dirty="0" sz="21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Classes for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GUI</a:t>
            </a:r>
            <a:r>
              <a:rPr dirty="0" sz="21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–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windows,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buttons,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menus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etc.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94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java.net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-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networking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java.applet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-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creating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implementing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applets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0089"/>
            <a:ext cx="10075925" cy="45140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0189" y="118304"/>
            <a:ext cx="55994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Another</a:t>
            </a:r>
            <a:r>
              <a:rPr dirty="0" spc="-50"/>
              <a:t> </a:t>
            </a:r>
            <a:r>
              <a:rPr dirty="0"/>
              <a:t>Example-</a:t>
            </a:r>
            <a:r>
              <a:rPr dirty="0" spc="-40"/>
              <a:t> </a:t>
            </a:r>
            <a:r>
              <a:rPr dirty="0" spc="-15">
                <a:solidFill>
                  <a:srgbClr val="FF0000"/>
                </a:solidFill>
              </a:rPr>
              <a:t>StackTrace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24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3536" y="1079753"/>
            <a:ext cx="5305043" cy="39601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6179" y="118304"/>
            <a:ext cx="880427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Another</a:t>
            </a:r>
            <a:r>
              <a:rPr dirty="0" spc="-25"/>
              <a:t> </a:t>
            </a:r>
            <a:r>
              <a:rPr dirty="0" spc="-5"/>
              <a:t>example-</a:t>
            </a:r>
            <a:r>
              <a:rPr dirty="0" spc="-10"/>
              <a:t> </a:t>
            </a:r>
            <a:r>
              <a:rPr dirty="0" spc="-5"/>
              <a:t>Handle</a:t>
            </a:r>
            <a:r>
              <a:rPr dirty="0" spc="-10"/>
              <a:t> </a:t>
            </a:r>
            <a:r>
              <a:rPr dirty="0" spc="-5"/>
              <a:t>exception</a:t>
            </a:r>
            <a:r>
              <a:rPr dirty="0" spc="-25"/>
              <a:t> </a:t>
            </a:r>
            <a:r>
              <a:rPr dirty="0"/>
              <a:t>&amp;</a:t>
            </a:r>
            <a:r>
              <a:rPr dirty="0" spc="-20"/>
              <a:t> </a:t>
            </a:r>
            <a:r>
              <a:rPr dirty="0" spc="-5"/>
              <a:t>move</a:t>
            </a:r>
            <a:r>
              <a:rPr dirty="0" spc="-20"/>
              <a:t> </a:t>
            </a:r>
            <a:r>
              <a:rPr dirty="0" spc="-5"/>
              <a:t>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25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9021" y="2588408"/>
            <a:ext cx="599630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Exception</a:t>
            </a:r>
            <a:r>
              <a:rPr dirty="0" sz="3200" spc="-2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handling</a:t>
            </a:r>
            <a:r>
              <a:rPr dirty="0" sz="3200" spc="-1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fundamentals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26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918" y="720089"/>
            <a:ext cx="6050279" cy="43197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168" y="118304"/>
            <a:ext cx="619950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Exception</a:t>
            </a:r>
            <a:r>
              <a:rPr dirty="0" spc="-60"/>
              <a:t> </a:t>
            </a:r>
            <a:r>
              <a:rPr dirty="0" spc="-5"/>
              <a:t>handling</a:t>
            </a:r>
            <a:r>
              <a:rPr dirty="0" spc="-40"/>
              <a:t> </a:t>
            </a:r>
            <a:r>
              <a:rPr dirty="0"/>
              <a:t>fundamentals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27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3804" y="118304"/>
            <a:ext cx="361061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Using</a:t>
            </a:r>
            <a:r>
              <a:rPr dirty="0" spc="-35"/>
              <a:t> </a:t>
            </a:r>
            <a:r>
              <a:rPr dirty="0"/>
              <a:t>try</a:t>
            </a:r>
            <a:r>
              <a:rPr dirty="0" spc="-40"/>
              <a:t> </a:t>
            </a:r>
            <a:r>
              <a:rPr dirty="0" spc="-5"/>
              <a:t>and</a:t>
            </a:r>
            <a:r>
              <a:rPr dirty="0" spc="-35"/>
              <a:t> </a:t>
            </a:r>
            <a:r>
              <a:rPr dirty="0"/>
              <a:t>catch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072245" cy="431355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3873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guard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against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run-time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error,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simply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enclose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code that you want to monitor inside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try block. Immediately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following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try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block,</a:t>
            </a:r>
            <a:endParaRPr sz="2400">
              <a:latin typeface="Arial MT"/>
              <a:cs typeface="Arial MT"/>
            </a:endParaRPr>
          </a:p>
          <a:p>
            <a:pPr marL="336550" marR="14541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include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catch clause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specifies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exception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type 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wish 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Although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default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provided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the Java run-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time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useful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 debugging,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will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usually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want to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yourself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Doing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provides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two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benefits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First, </a:t>
            </a:r>
            <a:r>
              <a:rPr dirty="0" sz="2100">
                <a:solidFill>
                  <a:srgbClr val="FF0000"/>
                </a:solidFill>
                <a:latin typeface="Arial MT"/>
                <a:cs typeface="Arial MT"/>
              </a:rPr>
              <a:t>it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 allows</a:t>
            </a:r>
            <a:r>
              <a:rPr dirty="0" sz="21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FF0000"/>
                </a:solidFill>
                <a:latin typeface="Arial MT"/>
                <a:cs typeface="Arial MT"/>
              </a:rPr>
              <a:t>you</a:t>
            </a:r>
            <a:r>
              <a:rPr dirty="0" sz="21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dirty="0" sz="21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fix the</a:t>
            </a:r>
            <a:r>
              <a:rPr dirty="0" sz="21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error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Second,</a:t>
            </a:r>
            <a:r>
              <a:rPr dirty="0" sz="21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FF0000"/>
                </a:solidFill>
                <a:latin typeface="Arial MT"/>
                <a:cs typeface="Arial MT"/>
              </a:rPr>
              <a:t>it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 prevents</a:t>
            </a:r>
            <a:r>
              <a:rPr dirty="0" sz="21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program</a:t>
            </a:r>
            <a:r>
              <a:rPr dirty="0" sz="21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from</a:t>
            </a:r>
            <a:r>
              <a:rPr dirty="0" sz="21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automatically</a:t>
            </a:r>
            <a:r>
              <a:rPr dirty="0" sz="21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terminating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4734" y="118304"/>
            <a:ext cx="298894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Try-Catch</a:t>
            </a:r>
            <a:r>
              <a:rPr dirty="0" spc="-85"/>
              <a:t> </a:t>
            </a:r>
            <a:r>
              <a:rPr dirty="0"/>
              <a:t>Block</a:t>
            </a:r>
          </a:p>
        </p:txBody>
      </p:sp>
      <p:sp>
        <p:nvSpPr>
          <p:cNvPr id="3" name="object 3"/>
          <p:cNvSpPr/>
          <p:nvPr/>
        </p:nvSpPr>
        <p:spPr>
          <a:xfrm>
            <a:off x="792048" y="4325784"/>
            <a:ext cx="6563995" cy="284480"/>
          </a:xfrm>
          <a:custGeom>
            <a:avLst/>
            <a:gdLst/>
            <a:ahLst/>
            <a:cxnLst/>
            <a:rect l="l" t="t" r="r" b="b"/>
            <a:pathLst>
              <a:path w="6563995" h="284479">
                <a:moveTo>
                  <a:pt x="6563868" y="0"/>
                </a:moveTo>
                <a:lnTo>
                  <a:pt x="0" y="0"/>
                </a:lnTo>
                <a:lnTo>
                  <a:pt x="0" y="284225"/>
                </a:lnTo>
                <a:lnTo>
                  <a:pt x="6563868" y="284225"/>
                </a:lnTo>
                <a:lnTo>
                  <a:pt x="656386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5504" y="3355208"/>
            <a:ext cx="6983730" cy="1260475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This program</a:t>
            </a:r>
            <a:r>
              <a:rPr dirty="0" sz="20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generates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following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output.</a:t>
            </a:r>
            <a:endParaRPr sz="20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1800" spc="-5">
                <a:solidFill>
                  <a:srgbClr val="C8201E"/>
                </a:solidFill>
                <a:latin typeface="Arial MT"/>
                <a:cs typeface="Arial MT"/>
              </a:rPr>
              <a:t>Division</a:t>
            </a:r>
            <a:r>
              <a:rPr dirty="0" sz="1800" spc="-4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C8201E"/>
                </a:solidFill>
                <a:latin typeface="Arial MT"/>
                <a:cs typeface="Arial MT"/>
              </a:rPr>
              <a:t>by</a:t>
            </a:r>
            <a:r>
              <a:rPr dirty="0" sz="1800" spc="-3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C8201E"/>
                </a:solidFill>
                <a:latin typeface="Arial MT"/>
                <a:cs typeface="Arial MT"/>
              </a:rPr>
              <a:t>zero</a:t>
            </a:r>
            <a:endParaRPr sz="18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50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Note: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call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println( )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inside</a:t>
            </a:r>
            <a:r>
              <a:rPr dirty="0" sz="20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block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is never executed.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100" y="887729"/>
            <a:ext cx="7143736" cy="25199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29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837" y="118304"/>
            <a:ext cx="284924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Try-catch</a:t>
            </a:r>
            <a:r>
              <a:rPr dirty="0" spc="-114"/>
              <a:t> </a:t>
            </a:r>
            <a:r>
              <a:rPr dirty="0" spc="-5"/>
              <a:t>block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117330" cy="270891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9525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 this program the System.out.println("This will not be printed.");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inside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try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never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executed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because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=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42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/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d;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Once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thrown,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control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transfers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 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 into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catch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block.</a:t>
            </a:r>
            <a:endParaRPr sz="2400">
              <a:latin typeface="Arial MT"/>
              <a:cs typeface="Arial MT"/>
            </a:endParaRPr>
          </a:p>
          <a:p>
            <a:pPr lvl="1" marL="767715" marR="147955" indent="-323850">
              <a:lnSpc>
                <a:spcPct val="100000"/>
              </a:lnSpc>
              <a:spcBef>
                <a:spcPts val="87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i.e. catch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not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“called”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but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controls goes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out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to catch when exception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occurs,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so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execution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never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“returns” to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block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from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catch.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Thus,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line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“This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not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printed.”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not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displayed.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4734" y="118304"/>
            <a:ext cx="298894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Try-Catch</a:t>
            </a:r>
            <a:r>
              <a:rPr dirty="0" spc="-85"/>
              <a:t> </a:t>
            </a:r>
            <a:r>
              <a:rPr dirty="0"/>
              <a:t>Block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217660" cy="355536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61404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we want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check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written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within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try</a:t>
            </a:r>
            <a:r>
              <a:rPr dirty="0" sz="24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block.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69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1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occurs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within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block,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it is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thrown.</a:t>
            </a:r>
            <a:endParaRPr sz="2100">
              <a:latin typeface="Arial MT"/>
              <a:cs typeface="Arial MT"/>
            </a:endParaRPr>
          </a:p>
          <a:p>
            <a:pPr lvl="1" marL="767715" marR="340995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code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inside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handle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some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manner.</a:t>
            </a:r>
            <a:endParaRPr sz="2100">
              <a:latin typeface="Arial MT"/>
              <a:cs typeface="Arial MT"/>
            </a:endParaRPr>
          </a:p>
          <a:p>
            <a:pPr marL="336550" marR="542925" indent="-324485">
              <a:lnSpc>
                <a:spcPts val="2590"/>
              </a:lnSpc>
              <a:spcBef>
                <a:spcPts val="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System-generated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automatically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run-time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ts val="2410"/>
              </a:lnSpc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manually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exception,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 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keyword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C8201E"/>
                </a:solidFill>
                <a:latin typeface="Arial MT"/>
                <a:cs typeface="Arial MT"/>
              </a:rPr>
              <a:t>throw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8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 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method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specified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such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throws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clause.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3886" y="118304"/>
            <a:ext cx="233235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Finally</a:t>
            </a:r>
            <a:r>
              <a:rPr dirty="0" spc="-100"/>
              <a:t> </a:t>
            </a:r>
            <a:r>
              <a:rPr dirty="0" spc="-5"/>
              <a:t>block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6152"/>
            <a:ext cx="9113520" cy="363537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336550" marR="83185" indent="-323850">
              <a:lnSpc>
                <a:spcPts val="2380"/>
              </a:lnSpc>
              <a:spcBef>
                <a:spcPts val="3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finally</a:t>
            </a:r>
            <a:r>
              <a:rPr dirty="0" sz="22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creates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a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block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code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executed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after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a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/catch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block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has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completed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before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code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following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try/catch block.</a:t>
            </a:r>
            <a:endParaRPr sz="22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finally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block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will</a:t>
            </a:r>
            <a:r>
              <a:rPr dirty="0" sz="22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execute</a:t>
            </a:r>
            <a:r>
              <a:rPr dirty="0" sz="22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whether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dirty="0" sz="22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an</a:t>
            </a:r>
            <a:r>
              <a:rPr dirty="0" sz="22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exception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thrown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336550" marR="133350" indent="-323850">
              <a:lnSpc>
                <a:spcPts val="2380"/>
              </a:lnSpc>
              <a:spcBef>
                <a:spcPts val="113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thrown,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finally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block will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execute even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no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catch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statement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matches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exception.</a:t>
            </a:r>
            <a:endParaRPr sz="2200">
              <a:latin typeface="Arial MT"/>
              <a:cs typeface="Arial MT"/>
            </a:endParaRPr>
          </a:p>
          <a:p>
            <a:pPr marL="336550" marR="5080" indent="-323850">
              <a:lnSpc>
                <a:spcPts val="2380"/>
              </a:lnSpc>
              <a:spcBef>
                <a:spcPts val="10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Any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time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about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return</a:t>
            </a:r>
            <a:r>
              <a:rPr dirty="0" sz="22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caller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inside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atry/catch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block,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via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uncaught exception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explicit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return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statement,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finally</a:t>
            </a:r>
            <a:r>
              <a:rPr dirty="0" sz="2200" spc="-2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clause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 also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executed</a:t>
            </a:r>
            <a:r>
              <a:rPr dirty="0" sz="22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just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before</a:t>
            </a:r>
            <a:r>
              <a:rPr dirty="0" sz="22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method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returns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335915" marR="179070" indent="-323850">
              <a:lnSpc>
                <a:spcPts val="2380"/>
              </a:lnSpc>
              <a:spcBef>
                <a:spcPts val="108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f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inally</a:t>
            </a:r>
            <a:r>
              <a:rPr dirty="0" sz="22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clause</a:t>
            </a:r>
            <a:r>
              <a:rPr dirty="0" sz="22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optional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However,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each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statement requires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at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least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one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finally</a:t>
            </a:r>
            <a:r>
              <a:rPr dirty="0" sz="22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clause.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556" y="720089"/>
            <a:ext cx="9642346" cy="4949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1011" y="118304"/>
            <a:ext cx="463867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Finally</a:t>
            </a:r>
            <a:r>
              <a:rPr dirty="0" spc="-35"/>
              <a:t> </a:t>
            </a:r>
            <a:r>
              <a:rPr dirty="0" spc="-5"/>
              <a:t>block</a:t>
            </a:r>
            <a:r>
              <a:rPr dirty="0" spc="-35"/>
              <a:t> </a:t>
            </a:r>
            <a:r>
              <a:rPr dirty="0"/>
              <a:t>–</a:t>
            </a:r>
            <a:r>
              <a:rPr dirty="0" spc="-30"/>
              <a:t> </a:t>
            </a:r>
            <a:r>
              <a:rPr dirty="0"/>
              <a:t>Exception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374" y="5202727"/>
            <a:ext cx="454659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17-</a:t>
            </a:r>
            <a:r>
              <a:rPr dirty="0" sz="1400" spc="-114">
                <a:solidFill>
                  <a:srgbClr val="FFFFFF"/>
                </a:solidFill>
                <a:latin typeface="Arial MT"/>
                <a:cs typeface="Arial MT"/>
              </a:rPr>
              <a:t>11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504" y="890843"/>
            <a:ext cx="8871585" cy="246697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ubpackages: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inside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another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subpackages.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These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not imported</a:t>
            </a:r>
            <a:r>
              <a:rPr dirty="0" sz="21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by</a:t>
            </a:r>
            <a:r>
              <a:rPr dirty="0" sz="21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default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they have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imported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explicitly.</a:t>
            </a:r>
            <a:endParaRPr sz="2100">
              <a:latin typeface="Arial MT"/>
              <a:cs typeface="Arial MT"/>
            </a:endParaRPr>
          </a:p>
          <a:p>
            <a:pPr lvl="1" marL="767715" marR="5080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If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you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package,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all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classes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interface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that package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will be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imported </a:t>
            </a: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excluding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classes and interfaces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subpackages.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Hence,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need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subpackage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as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well.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585" y="749046"/>
            <a:ext cx="8502395" cy="4920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4842" y="118304"/>
            <a:ext cx="52908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Finally</a:t>
            </a:r>
            <a:r>
              <a:rPr dirty="0" spc="-25"/>
              <a:t> </a:t>
            </a:r>
            <a:r>
              <a:rPr dirty="0" spc="-5"/>
              <a:t>block</a:t>
            </a:r>
            <a:r>
              <a:rPr dirty="0" spc="-25"/>
              <a:t> </a:t>
            </a:r>
            <a:r>
              <a:rPr dirty="0"/>
              <a:t>–</a:t>
            </a:r>
            <a:r>
              <a:rPr dirty="0" spc="-25"/>
              <a:t> </a:t>
            </a:r>
            <a:r>
              <a:rPr dirty="0" spc="-5"/>
              <a:t>No</a:t>
            </a:r>
            <a:r>
              <a:rPr dirty="0" spc="-25"/>
              <a:t> </a:t>
            </a:r>
            <a:r>
              <a:rPr dirty="0"/>
              <a:t>Exception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9281" y="5202727"/>
            <a:ext cx="2241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34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374" y="5202727"/>
            <a:ext cx="5257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17-11-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490" y="720089"/>
            <a:ext cx="8868155" cy="4949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1498" y="118304"/>
            <a:ext cx="393700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Return</a:t>
            </a:r>
            <a:r>
              <a:rPr dirty="0" spc="-60"/>
              <a:t> </a:t>
            </a:r>
            <a:r>
              <a:rPr dirty="0"/>
              <a:t>from</a:t>
            </a:r>
            <a:r>
              <a:rPr dirty="0" spc="-55"/>
              <a:t> </a:t>
            </a:r>
            <a:r>
              <a:rPr dirty="0"/>
              <a:t>try/catch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9281" y="5202727"/>
            <a:ext cx="2241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35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374" y="5202727"/>
            <a:ext cx="454659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17-</a:t>
            </a:r>
            <a:r>
              <a:rPr dirty="0" sz="1400" spc="-114">
                <a:solidFill>
                  <a:srgbClr val="FFFFFF"/>
                </a:solidFill>
                <a:latin typeface="Arial MT"/>
                <a:cs typeface="Arial MT"/>
              </a:rPr>
              <a:t>11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9571" y="118304"/>
            <a:ext cx="126047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throws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102725" cy="37731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2540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capable of causing an exception that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does not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specify 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behavior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so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callers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method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guard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themselves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against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exception.</a:t>
            </a:r>
            <a:endParaRPr sz="2400">
              <a:latin typeface="Arial MT"/>
              <a:cs typeface="Arial MT"/>
            </a:endParaRPr>
          </a:p>
          <a:p>
            <a:pPr marL="336550" marR="122237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80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do this by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including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throws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clause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the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method’s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declaration</a:t>
            </a:r>
            <a:endParaRPr sz="2400">
              <a:latin typeface="Arial MT"/>
              <a:cs typeface="Arial MT"/>
            </a:endParaRPr>
          </a:p>
          <a:p>
            <a:pPr marL="336550" marR="41910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throws clause lists the types of exceptions that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 might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throw.</a:t>
            </a:r>
            <a:r>
              <a:rPr dirty="0" sz="2400" spc="-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necessary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those of type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Error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 RuntimeException,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 any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their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subclasses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other exceptions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method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throw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 declared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throws clause.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they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not,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compile-time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error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result.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9281" y="5202727"/>
            <a:ext cx="2241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36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374" y="5202727"/>
            <a:ext cx="91884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17-</a:t>
            </a:r>
            <a:r>
              <a:rPr dirty="0" sz="1400" spc="-114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1-2022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89" y="720089"/>
            <a:ext cx="8659367" cy="49499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9168" y="118304"/>
            <a:ext cx="31229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Throws</a:t>
            </a:r>
            <a:r>
              <a:rPr dirty="0" spc="-60"/>
              <a:t> </a:t>
            </a:r>
            <a:r>
              <a:rPr dirty="0"/>
              <a:t>-</a:t>
            </a:r>
            <a:r>
              <a:rPr dirty="0" spc="-55"/>
              <a:t> </a:t>
            </a:r>
            <a:r>
              <a:rPr dirty="0"/>
              <a:t>sample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9281" y="5202727"/>
            <a:ext cx="2241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37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374" y="5202727"/>
            <a:ext cx="5257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17-11-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4727" y="118304"/>
            <a:ext cx="105092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throw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267825" cy="357441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algn="just"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So </a:t>
            </a:r>
            <a:r>
              <a:rPr dirty="0" sz="2400" spc="-40">
                <a:solidFill>
                  <a:srgbClr val="009BDD"/>
                </a:solidFill>
                <a:latin typeface="Arial MT"/>
                <a:cs typeface="Arial MT"/>
              </a:rPr>
              <a:t>far,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have only been catching exceptions that are thrown by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Java run-time system.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However,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 is possible for your program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explicitly,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throw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statement.</a:t>
            </a:r>
            <a:endParaRPr sz="2400">
              <a:latin typeface="Arial MT"/>
              <a:cs typeface="Arial MT"/>
            </a:endParaRPr>
          </a:p>
          <a:p>
            <a:pPr algn="just"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general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form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throw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shown here:</a:t>
            </a:r>
            <a:endParaRPr sz="2400">
              <a:latin typeface="Arial MT"/>
              <a:cs typeface="Arial MT"/>
            </a:endParaRPr>
          </a:p>
          <a:p>
            <a:pPr algn="just" lvl="1" marL="767715" indent="-324485">
              <a:lnSpc>
                <a:spcPct val="100000"/>
              </a:lnSpc>
              <a:spcBef>
                <a:spcPts val="111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8350" algn="l"/>
              </a:tabLst>
            </a:pP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throw</a:t>
            </a:r>
            <a:r>
              <a:rPr dirty="0" sz="2100" spc="-5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ThrowableInstance;</a:t>
            </a:r>
            <a:endParaRPr sz="2100">
              <a:latin typeface="Arial MT"/>
              <a:cs typeface="Arial MT"/>
            </a:endParaRPr>
          </a:p>
          <a:p>
            <a:pPr marL="335915" marR="666115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Throwable</a:t>
            </a:r>
            <a:r>
              <a:rPr dirty="0" sz="2400" spc="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Instance 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object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type</a:t>
            </a:r>
            <a:r>
              <a:rPr dirty="0" sz="2400" spc="-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Throwable</a:t>
            </a:r>
            <a:r>
              <a:rPr dirty="0" sz="2400" spc="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subclass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Throwable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marR="53975" indent="-323850">
              <a:lnSpc>
                <a:spcPts val="259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Primitive types,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such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 or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char,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as well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 non-Throwable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classes, such as String 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Object,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cannot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be used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as exceptions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4727" y="118304"/>
            <a:ext cx="105092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throw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271635" cy="40525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There are two ways you can obtain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Throwable object: using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parameter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catch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clause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 the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new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operator.</a:t>
            </a:r>
            <a:endParaRPr sz="2400">
              <a:latin typeface="Arial MT"/>
              <a:cs typeface="Arial MT"/>
            </a:endParaRPr>
          </a:p>
          <a:p>
            <a:pPr marL="336550" marR="134556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flow of execution stops immediately after the throw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statement;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subsequent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not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executed</a:t>
            </a:r>
            <a:endParaRPr sz="2400">
              <a:latin typeface="Arial MT"/>
              <a:cs typeface="Arial MT"/>
            </a:endParaRPr>
          </a:p>
          <a:p>
            <a:pPr marL="336550" marR="80200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nearest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enclosing</a:t>
            </a:r>
            <a:r>
              <a:rPr dirty="0" sz="2400" spc="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try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inspected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see if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catch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 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matches the type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exception.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does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find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match, control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transferred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statement</a:t>
            </a:r>
            <a:endParaRPr sz="2400">
              <a:latin typeface="Arial MT"/>
              <a:cs typeface="Arial MT"/>
            </a:endParaRPr>
          </a:p>
          <a:p>
            <a:pPr marL="336550" marR="377825" indent="-323850">
              <a:lnSpc>
                <a:spcPts val="2590"/>
              </a:lnSpc>
              <a:spcBef>
                <a:spcPts val="114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 matching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catch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found, then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default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exception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handler </a:t>
            </a:r>
            <a:r>
              <a:rPr dirty="0" sz="2400" spc="-65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halts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the program</a:t>
            </a:r>
            <a:r>
              <a:rPr dirty="0" sz="2400" spc="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prints 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stack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8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trace.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1507" y="118304"/>
            <a:ext cx="279717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Throw</a:t>
            </a:r>
            <a:r>
              <a:rPr dirty="0" spc="-105"/>
              <a:t> </a:t>
            </a:r>
            <a:r>
              <a:rPr dirty="0"/>
              <a:t>-sample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7033" y="755141"/>
            <a:ext cx="5743181" cy="41048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40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757" y="720089"/>
            <a:ext cx="8610599" cy="4949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1853" y="118304"/>
            <a:ext cx="335661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Throw</a:t>
            </a:r>
            <a:r>
              <a:rPr dirty="0" spc="-40"/>
              <a:t> </a:t>
            </a:r>
            <a:r>
              <a:rPr dirty="0"/>
              <a:t>–</a:t>
            </a:r>
            <a:r>
              <a:rPr dirty="0" spc="-40"/>
              <a:t> </a:t>
            </a:r>
            <a:r>
              <a:rPr dirty="0"/>
              <a:t>sample</a:t>
            </a:r>
            <a:r>
              <a:rPr dirty="0" spc="-30"/>
              <a:t> </a:t>
            </a:r>
            <a:r>
              <a:rPr dirty="0"/>
              <a:t>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41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1897" y="2588408"/>
            <a:ext cx="41732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Multicatch</a:t>
            </a:r>
            <a:r>
              <a:rPr dirty="0" sz="3200" spc="-105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Eexceptions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42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8624" y="118304"/>
            <a:ext cx="268160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Multiple</a:t>
            </a:r>
            <a:r>
              <a:rPr dirty="0" spc="-90"/>
              <a:t> </a:t>
            </a:r>
            <a:r>
              <a:rPr dirty="0" spc="-5"/>
              <a:t>Catch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232265" cy="344424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58991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some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cases,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more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than one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exception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could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raised</a:t>
            </a:r>
            <a:r>
              <a:rPr dirty="0" sz="2400" spc="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single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piece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code.</a:t>
            </a:r>
            <a:endParaRPr sz="2400">
              <a:latin typeface="Arial MT"/>
              <a:cs typeface="Arial MT"/>
            </a:endParaRPr>
          </a:p>
          <a:p>
            <a:pPr marL="335915" marR="177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type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situation,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specify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two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or more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catch </a:t>
            </a:r>
            <a:r>
              <a:rPr dirty="0" sz="2400" spc="-65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clauses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 each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catching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different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type 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exception.</a:t>
            </a:r>
            <a:endParaRPr sz="2400">
              <a:latin typeface="Arial MT"/>
              <a:cs typeface="Arial MT"/>
            </a:endParaRPr>
          </a:p>
          <a:p>
            <a:pPr marL="336550" marR="22288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 an exception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thrown, each catch statement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inspected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order,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first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whose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type matches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executed.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After one catch statement executes, the others are bypassed, and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execution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continues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after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try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/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8596" y="2588408"/>
            <a:ext cx="316103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Path</a:t>
            </a:r>
            <a:r>
              <a:rPr dirty="0" sz="3200" spc="-55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&amp;</a:t>
            </a:r>
            <a:r>
              <a:rPr dirty="0" sz="3200" spc="-40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Classpath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3808" y="1373123"/>
            <a:ext cx="5524499" cy="36667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08463" y="118304"/>
            <a:ext cx="42633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Multi</a:t>
            </a:r>
            <a:r>
              <a:rPr dirty="0" spc="-25"/>
              <a:t> </a:t>
            </a:r>
            <a:r>
              <a:rPr dirty="0"/>
              <a:t>catch</a:t>
            </a:r>
            <a:r>
              <a:rPr dirty="0" spc="-40"/>
              <a:t> </a:t>
            </a:r>
            <a:r>
              <a:rPr dirty="0"/>
              <a:t>–</a:t>
            </a:r>
            <a:r>
              <a:rPr dirty="0" spc="-30"/>
              <a:t> </a:t>
            </a:r>
            <a:r>
              <a:rPr dirty="0"/>
              <a:t>Sample</a:t>
            </a:r>
            <a:r>
              <a:rPr dirty="0" spc="-20"/>
              <a:t> </a:t>
            </a:r>
            <a:r>
              <a:rPr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44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8463" y="118304"/>
            <a:ext cx="42633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Multi</a:t>
            </a:r>
            <a:r>
              <a:rPr dirty="0" spc="-25"/>
              <a:t> </a:t>
            </a:r>
            <a:r>
              <a:rPr dirty="0"/>
              <a:t>catch</a:t>
            </a:r>
            <a:r>
              <a:rPr dirty="0" spc="-40"/>
              <a:t> </a:t>
            </a:r>
            <a:r>
              <a:rPr dirty="0"/>
              <a:t>–</a:t>
            </a:r>
            <a:r>
              <a:rPr dirty="0" spc="-30"/>
              <a:t> </a:t>
            </a:r>
            <a:r>
              <a:rPr dirty="0"/>
              <a:t>Sample</a:t>
            </a:r>
            <a:r>
              <a:rPr dirty="0" spc="-20"/>
              <a:t> </a:t>
            </a:r>
            <a:r>
              <a:rPr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206230" cy="311467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4485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 program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cause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division-by-zero</a:t>
            </a:r>
            <a:r>
              <a:rPr dirty="0" sz="2400" spc="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started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command-line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arguments,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since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will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equal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zero.</a:t>
            </a:r>
            <a:endParaRPr sz="2400">
              <a:latin typeface="Arial MT"/>
              <a:cs typeface="Arial MT"/>
            </a:endParaRPr>
          </a:p>
          <a:p>
            <a:pPr marL="336550" marR="1377315" indent="-324485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survive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division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provide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command-line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argument,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setting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something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larger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than zero.</a:t>
            </a:r>
            <a:endParaRPr sz="2400">
              <a:latin typeface="Arial MT"/>
              <a:cs typeface="Arial MT"/>
            </a:endParaRPr>
          </a:p>
          <a:p>
            <a:pPr marL="336550" marR="8191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But it will cause an ArrayIndexOutOfBoundsException, since 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 array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c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length of 1, yet the program attempts to assign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value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c[42].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8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output generated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running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both ways: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15340" y="118304"/>
            <a:ext cx="344932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dirty="0" sz="33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1-</a:t>
            </a:r>
            <a:r>
              <a:rPr dirty="0" sz="33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504" y="1189982"/>
            <a:ext cx="128270" cy="6591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12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653" y="1718658"/>
            <a:ext cx="7648207" cy="2476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46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3337" y="720090"/>
            <a:ext cx="5425427" cy="49507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1347" y="118304"/>
            <a:ext cx="1796414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Sample</a:t>
            </a:r>
            <a:r>
              <a:rPr dirty="0" spc="-100"/>
              <a:t> </a:t>
            </a:r>
            <a:r>
              <a:rPr dirty="0"/>
              <a:t>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47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1853" y="118304"/>
            <a:ext cx="335534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Sample</a:t>
            </a:r>
            <a:r>
              <a:rPr dirty="0" spc="-35"/>
              <a:t> </a:t>
            </a:r>
            <a:r>
              <a:rPr dirty="0"/>
              <a:t>2</a:t>
            </a:r>
            <a:r>
              <a:rPr dirty="0" spc="-40"/>
              <a:t> </a:t>
            </a:r>
            <a:r>
              <a:rPr dirty="0"/>
              <a:t>-</a:t>
            </a:r>
            <a:r>
              <a:rPr dirty="0" spc="-40"/>
              <a:t> </a:t>
            </a:r>
            <a:r>
              <a:rPr dirty="0" spc="-5"/>
              <a:t>Result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8184" y="1022342"/>
            <a:ext cx="11607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Test</a:t>
            </a:r>
            <a:r>
              <a:rPr dirty="0" sz="2400" spc="-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884" y="1685175"/>
            <a:ext cx="102870" cy="1559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80"/>
              </a:lnSpc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12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12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12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184" y="3367046"/>
            <a:ext cx="11607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Test</a:t>
            </a:r>
            <a:r>
              <a:rPr dirty="0" sz="2400" spc="-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0884" y="4029849"/>
            <a:ext cx="10287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80"/>
              </a:lnSpc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51375" y="1022357"/>
            <a:ext cx="11607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indent="-324485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7185" algn="l"/>
              </a:tabLst>
            </a:pP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Test</a:t>
            </a:r>
            <a:r>
              <a:rPr dirty="0" sz="2400" spc="-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501" y="1705368"/>
            <a:ext cx="3552443" cy="17144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9700" y="1733550"/>
            <a:ext cx="4343399" cy="18661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641" y="3780282"/>
            <a:ext cx="2495537" cy="124739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48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459" y="118304"/>
            <a:ext cx="305308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Exception</a:t>
            </a:r>
            <a:r>
              <a:rPr dirty="0" spc="-110"/>
              <a:t> </a:t>
            </a:r>
            <a:r>
              <a:rPr dirty="0"/>
              <a:t>Order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8747760" cy="264604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When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you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use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multiple</a:t>
            </a:r>
            <a:r>
              <a:rPr dirty="0" sz="2400" spc="5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catch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statements,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is important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to 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remember</a:t>
            </a:r>
            <a:r>
              <a:rPr dirty="0" sz="2400" spc="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exception</a:t>
            </a:r>
            <a:r>
              <a:rPr dirty="0" sz="2400" spc="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subclasses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must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come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before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any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of </a:t>
            </a:r>
            <a:r>
              <a:rPr dirty="0" sz="2400" spc="-655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their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superclasses</a:t>
            </a:r>
            <a:endParaRPr sz="2400">
              <a:latin typeface="Arial MT"/>
              <a:cs typeface="Arial MT"/>
            </a:endParaRPr>
          </a:p>
          <a:p>
            <a:pPr marL="335915" marR="17653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This 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because 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catch statement that uses 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superclass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will </a:t>
            </a:r>
            <a:r>
              <a:rPr dirty="0" sz="2400" spc="-655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catch exceptions</a:t>
            </a:r>
            <a:r>
              <a:rPr dirty="0" sz="2400" spc="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type plus</a:t>
            </a:r>
            <a:r>
              <a:rPr dirty="0" sz="2400" spc="5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any</a:t>
            </a:r>
            <a:r>
              <a:rPr dirty="0" sz="2400" spc="5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its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subclasses.</a:t>
            </a:r>
            <a:endParaRPr sz="2400">
              <a:latin typeface="Arial MT"/>
              <a:cs typeface="Arial MT"/>
            </a:endParaRPr>
          </a:p>
          <a:p>
            <a:pPr marL="335915" marR="395605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Thus,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subclass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would</a:t>
            </a:r>
            <a:r>
              <a:rPr dirty="0" sz="2400" spc="5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never</a:t>
            </a:r>
            <a:r>
              <a:rPr dirty="0" sz="2400" spc="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be reached</a:t>
            </a:r>
            <a:r>
              <a:rPr dirty="0" sz="2400" spc="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if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came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after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its </a:t>
            </a:r>
            <a:r>
              <a:rPr dirty="0" sz="2400" spc="-655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superclass.</a:t>
            </a:r>
            <a:r>
              <a:rPr dirty="0" sz="240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2A5F99"/>
                </a:solidFill>
                <a:latin typeface="Arial MT"/>
                <a:cs typeface="Arial MT"/>
              </a:rPr>
              <a:t>Further,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 in</a:t>
            </a:r>
            <a:r>
              <a:rPr dirty="0" sz="2400" spc="5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A5F99"/>
                </a:solidFill>
                <a:latin typeface="Arial MT"/>
                <a:cs typeface="Arial MT"/>
              </a:rPr>
              <a:t>Java,</a:t>
            </a:r>
            <a:r>
              <a:rPr dirty="0" sz="2400" spc="-10">
                <a:solidFill>
                  <a:srgbClr val="2A5F9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unreachable</a:t>
            </a:r>
            <a:r>
              <a:rPr dirty="0" sz="2400" spc="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code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 an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error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186" y="899922"/>
            <a:ext cx="6333731" cy="46802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1011" y="118304"/>
            <a:ext cx="463740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Sample</a:t>
            </a:r>
            <a:r>
              <a:rPr dirty="0" spc="-35"/>
              <a:t> </a:t>
            </a:r>
            <a:r>
              <a:rPr dirty="0"/>
              <a:t>–</a:t>
            </a:r>
            <a:r>
              <a:rPr dirty="0" spc="-40"/>
              <a:t> </a:t>
            </a:r>
            <a:r>
              <a:rPr dirty="0"/>
              <a:t>Error</a:t>
            </a:r>
            <a:r>
              <a:rPr dirty="0" spc="-35"/>
              <a:t> </a:t>
            </a:r>
            <a:r>
              <a:rPr dirty="0"/>
              <a:t>condition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50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1829" y="118304"/>
            <a:ext cx="22161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Explanation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032875" cy="311467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try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compile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will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receive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error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message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stating 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second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unreachable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because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exception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has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already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been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caught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marR="34290" indent="-324485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Since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ArithmeticException is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subclass of Exception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 the first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catch statement will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Exception-based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errors, including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ArithmeticException.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\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8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means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second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never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execute.</a:t>
            </a:r>
            <a:endParaRPr sz="2400">
              <a:latin typeface="Arial MT"/>
              <a:cs typeface="Arial MT"/>
            </a:endParaRPr>
          </a:p>
          <a:p>
            <a:pPr marL="414655" indent="-402590">
              <a:lnSpc>
                <a:spcPct val="100000"/>
              </a:lnSpc>
              <a:spcBef>
                <a:spcPts val="81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414655" algn="l"/>
                <a:tab pos="41529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fix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problem,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reverse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the order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catch statements.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8547" y="720089"/>
            <a:ext cx="5875019" cy="49507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7060" y="118304"/>
            <a:ext cx="640588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Another</a:t>
            </a:r>
            <a:r>
              <a:rPr dirty="0" spc="-35"/>
              <a:t> </a:t>
            </a:r>
            <a:r>
              <a:rPr dirty="0"/>
              <a:t>Program</a:t>
            </a:r>
            <a:r>
              <a:rPr dirty="0" spc="-30"/>
              <a:t> </a:t>
            </a:r>
            <a:r>
              <a:rPr dirty="0"/>
              <a:t>–</a:t>
            </a:r>
            <a:r>
              <a:rPr dirty="0" spc="-30"/>
              <a:t> </a:t>
            </a:r>
            <a:r>
              <a:rPr dirty="0"/>
              <a:t>Error</a:t>
            </a:r>
            <a:r>
              <a:rPr dirty="0" spc="-30"/>
              <a:t> </a:t>
            </a:r>
            <a:r>
              <a:rPr dirty="0"/>
              <a:t>condition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52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7" y="720089"/>
            <a:ext cx="6073139" cy="49507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1024" y="118304"/>
            <a:ext cx="237807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Sample</a:t>
            </a:r>
            <a:r>
              <a:rPr dirty="0" spc="-55"/>
              <a:t> </a:t>
            </a:r>
            <a:r>
              <a:rPr dirty="0"/>
              <a:t>-</a:t>
            </a:r>
            <a:r>
              <a:rPr dirty="0" spc="-50"/>
              <a:t> </a:t>
            </a:r>
            <a:r>
              <a:rPr dirty="0"/>
              <a:t>Fix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5531" y="118304"/>
            <a:ext cx="8877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Path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135110" cy="292354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246379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9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45">
                <a:solidFill>
                  <a:srgbClr val="009BDD"/>
                </a:solidFill>
                <a:latin typeface="Arial MT"/>
                <a:cs typeface="Arial MT"/>
              </a:rPr>
              <a:t>CLASSPATH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environment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Microsoft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Windows,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Solaris,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Linux.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environment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variable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whose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value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set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outside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program,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typically through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functionality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built into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operating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 microservice.</a:t>
            </a:r>
            <a:endParaRPr sz="2400">
              <a:latin typeface="Arial MT"/>
              <a:cs typeface="Arial MT"/>
            </a:endParaRPr>
          </a:p>
          <a:p>
            <a:pPr lvl="1" marL="767715" marR="95885" indent="-323850">
              <a:lnSpc>
                <a:spcPct val="100000"/>
              </a:lnSpc>
              <a:spcBef>
                <a:spcPts val="87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For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example,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running process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can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query the value of the TEMP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environment variable to discover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suitable location to store temporary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files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6097" y="2588408"/>
            <a:ext cx="198628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Nested</a:t>
            </a:r>
            <a:r>
              <a:rPr dirty="0" sz="3200" spc="-165">
                <a:solidFill>
                  <a:srgbClr val="000000"/>
                </a:solidFill>
              </a:rPr>
              <a:t> </a:t>
            </a:r>
            <a:r>
              <a:rPr dirty="0" sz="3200" spc="-45">
                <a:solidFill>
                  <a:srgbClr val="000000"/>
                </a:solidFill>
              </a:rPr>
              <a:t>Try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54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427" y="118304"/>
            <a:ext cx="407606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Nested</a:t>
            </a:r>
            <a:r>
              <a:rPr dirty="0" spc="-114"/>
              <a:t> </a:t>
            </a:r>
            <a:r>
              <a:rPr dirty="0" spc="-45"/>
              <a:t>Try</a:t>
            </a:r>
            <a:r>
              <a:rPr dirty="0" spc="-55"/>
              <a:t> </a:t>
            </a:r>
            <a:r>
              <a:rPr dirty="0"/>
              <a:t>Statement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234805" cy="424180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26987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try statement can be nested. That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is, 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try statement can be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inside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the block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another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try</a:t>
            </a:r>
            <a:endParaRPr sz="2400">
              <a:latin typeface="Arial MT"/>
              <a:cs typeface="Arial MT"/>
            </a:endParaRPr>
          </a:p>
          <a:p>
            <a:pPr marL="336550" marR="4381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Each time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try statement is entered, the context of that exception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pushed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stack.</a:t>
            </a:r>
            <a:endParaRPr sz="2400">
              <a:latin typeface="Arial MT"/>
              <a:cs typeface="Arial MT"/>
            </a:endParaRPr>
          </a:p>
          <a:p>
            <a:pPr marL="335915" marR="83375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inner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does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have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catch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handler</a:t>
            </a:r>
            <a:r>
              <a:rPr dirty="0" sz="2400" spc="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particular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exception, the stack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unwound</a:t>
            </a:r>
            <a:r>
              <a:rPr dirty="0" sz="2400" spc="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next try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statement’s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catch handlers</a:t>
            </a:r>
            <a:r>
              <a:rPr dirty="0" sz="2400" spc="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inspected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for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 match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continues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until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statements succeeds,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 until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nested try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statements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exhausted.</a:t>
            </a:r>
            <a:endParaRPr sz="2400">
              <a:latin typeface="Arial MT"/>
              <a:cs typeface="Arial MT"/>
            </a:endParaRPr>
          </a:p>
          <a:p>
            <a:pPr marL="336550" marR="75565" indent="-324485">
              <a:lnSpc>
                <a:spcPts val="259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 matches, then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Java run-time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will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exception.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914" y="720102"/>
            <a:ext cx="8400287" cy="49507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4125" y="118304"/>
            <a:ext cx="20510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Nested</a:t>
            </a:r>
            <a:r>
              <a:rPr dirty="0" spc="-165"/>
              <a:t> </a:t>
            </a:r>
            <a:r>
              <a:rPr dirty="0" spc="-40"/>
              <a:t>Try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9281" y="5202727"/>
            <a:ext cx="2241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56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374" y="5202727"/>
            <a:ext cx="5257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17-11-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1408" y="118304"/>
            <a:ext cx="845502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Another</a:t>
            </a:r>
            <a:r>
              <a:rPr dirty="0" spc="-25"/>
              <a:t> </a:t>
            </a:r>
            <a:r>
              <a:rPr dirty="0" spc="-5"/>
              <a:t>example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Nested</a:t>
            </a:r>
            <a:r>
              <a:rPr dirty="0" spc="-20"/>
              <a:t> </a:t>
            </a:r>
            <a:r>
              <a:rPr dirty="0"/>
              <a:t>via</a:t>
            </a:r>
            <a:r>
              <a:rPr dirty="0" spc="-20"/>
              <a:t> </a:t>
            </a:r>
            <a:r>
              <a:rPr dirty="0" spc="-5"/>
              <a:t>Call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method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890843"/>
            <a:ext cx="8590915" cy="1755139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We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enclose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call to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method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within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try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block.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Inside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have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another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statement.</a:t>
            </a:r>
            <a:endParaRPr sz="21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3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 case,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try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within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method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still nested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inside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outer try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which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calls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method.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0270" y="720089"/>
            <a:ext cx="5793485" cy="4949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2411" y="118304"/>
            <a:ext cx="509333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Nested</a:t>
            </a:r>
            <a:r>
              <a:rPr dirty="0" spc="-30"/>
              <a:t> </a:t>
            </a:r>
            <a:r>
              <a:rPr dirty="0" spc="-25"/>
              <a:t>Via</a:t>
            </a:r>
            <a:r>
              <a:rPr dirty="0" spc="-30"/>
              <a:t> </a:t>
            </a:r>
            <a:r>
              <a:rPr dirty="0" spc="-5"/>
              <a:t>Calls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method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58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3217" y="771906"/>
            <a:ext cx="7345679" cy="48981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7694" y="118304"/>
            <a:ext cx="54038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Another</a:t>
            </a:r>
            <a:r>
              <a:rPr dirty="0" spc="-35"/>
              <a:t> </a:t>
            </a:r>
            <a:r>
              <a:rPr dirty="0"/>
              <a:t>Sample</a:t>
            </a:r>
            <a:r>
              <a:rPr dirty="0" spc="-30"/>
              <a:t> </a:t>
            </a:r>
            <a:r>
              <a:rPr dirty="0"/>
              <a:t>–</a:t>
            </a:r>
            <a:r>
              <a:rPr dirty="0" spc="-30"/>
              <a:t> </a:t>
            </a:r>
            <a:r>
              <a:rPr dirty="0" spc="-5"/>
              <a:t>Nested</a:t>
            </a:r>
            <a:r>
              <a:rPr dirty="0" spc="-30"/>
              <a:t> </a:t>
            </a:r>
            <a:r>
              <a:rPr dirty="0"/>
              <a:t>try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59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7380" y="118304"/>
            <a:ext cx="128397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Output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11607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Test</a:t>
            </a:r>
            <a:r>
              <a:rPr dirty="0" sz="2400" spc="-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8204" y="1685175"/>
            <a:ext cx="10287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80"/>
              </a:lnSpc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51441" y="3002338"/>
            <a:ext cx="11607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5915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Test</a:t>
            </a:r>
            <a:r>
              <a:rPr dirty="0" sz="2400" spc="-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8" y="1620011"/>
            <a:ext cx="3266693" cy="149504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4589" y="3461016"/>
            <a:ext cx="7105649" cy="111441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60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9845" y="118304"/>
            <a:ext cx="195897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Reference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8074025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Herbert Schildt, Java: The Complete Reference, 8/e, </a:t>
            </a: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Tata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McGraw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Hill, </a:t>
            </a:r>
            <a:r>
              <a:rPr dirty="0" sz="2400" spc="-40">
                <a:solidFill>
                  <a:srgbClr val="009BDD"/>
                </a:solidFill>
                <a:latin typeface="Arial MT"/>
                <a:cs typeface="Arial MT"/>
              </a:rPr>
              <a:t>2011.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15281"/>
            <a:ext cx="10079736" cy="11555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1977" y="1859264"/>
            <a:ext cx="49352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DD4100"/>
                </a:solidFill>
              </a:rPr>
              <a:t>Java</a:t>
            </a:r>
            <a:r>
              <a:rPr dirty="0" spc="-30">
                <a:solidFill>
                  <a:srgbClr val="DD4100"/>
                </a:solidFill>
              </a:rPr>
              <a:t> </a:t>
            </a:r>
            <a:r>
              <a:rPr dirty="0">
                <a:solidFill>
                  <a:srgbClr val="DD4100"/>
                </a:solidFill>
              </a:rPr>
              <a:t>-</a:t>
            </a:r>
            <a:r>
              <a:rPr dirty="0" spc="-35">
                <a:solidFill>
                  <a:srgbClr val="DD4100"/>
                </a:solidFill>
              </a:rPr>
              <a:t> </a:t>
            </a:r>
            <a:r>
              <a:rPr dirty="0" spc="-5">
                <a:solidFill>
                  <a:srgbClr val="DD4100"/>
                </a:solidFill>
              </a:rPr>
              <a:t>Input/Output</a:t>
            </a:r>
            <a:r>
              <a:rPr dirty="0" spc="-50">
                <a:solidFill>
                  <a:srgbClr val="DD4100"/>
                </a:solidFill>
              </a:rPr>
              <a:t> </a:t>
            </a:r>
            <a:r>
              <a:rPr dirty="0">
                <a:solidFill>
                  <a:srgbClr val="DD4100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300" y="5219545"/>
            <a:ext cx="96202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&lt;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dat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e/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ime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&gt;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7355" y="5219545"/>
            <a:ext cx="6864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&lt;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foo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ter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&gt;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82877" y="5219545"/>
            <a:ext cx="1752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1722" y="2588408"/>
            <a:ext cx="187706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I/O</a:t>
            </a:r>
            <a:r>
              <a:rPr dirty="0" sz="3200" spc="-90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Basics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0338" y="118304"/>
            <a:ext cx="271843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Path</a:t>
            </a:r>
            <a:r>
              <a:rPr dirty="0" spc="-85"/>
              <a:t> </a:t>
            </a:r>
            <a:r>
              <a:rPr dirty="0" spc="-35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63" y="834062"/>
            <a:ext cx="8186420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After installing 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JDK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software, thedirectory will have 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structure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shown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below.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263" y="3873680"/>
            <a:ext cx="8679180" cy="96266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bin</a:t>
            </a:r>
            <a:r>
              <a:rPr dirty="0" sz="2400" spc="5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directory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contains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both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compiler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launcher.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These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Paths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JDK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6157" y="1652321"/>
            <a:ext cx="3949097" cy="22399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3528" y="118304"/>
            <a:ext cx="1932939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I/O</a:t>
            </a:r>
            <a:r>
              <a:rPr dirty="0" spc="-125"/>
              <a:t> </a:t>
            </a:r>
            <a:r>
              <a:rPr dirty="0"/>
              <a:t>Basics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919472"/>
            <a:ext cx="8677275" cy="262128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Only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print(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println(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are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frequently.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other I/O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 are not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 significantly</a:t>
            </a:r>
            <a:endParaRPr sz="2400">
              <a:latin typeface="Arial MT"/>
              <a:cs typeface="Arial MT"/>
            </a:endParaRPr>
          </a:p>
          <a:p>
            <a:pPr lvl="1" marL="767715" marR="508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Because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most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real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applications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not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text-based,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console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programs.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Most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applications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GUI</a:t>
            </a:r>
            <a:r>
              <a:rPr dirty="0" sz="21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Based,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such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as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Swing,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AWT,JavaFX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Java’s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support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console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I/O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limited.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6535" y="118304"/>
            <a:ext cx="15862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559471"/>
            <a:ext cx="8742680" cy="400304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perform I/O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through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streams.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 is linked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physical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device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the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 I/O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system.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physical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device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disk</a:t>
            </a:r>
            <a:r>
              <a:rPr dirty="0" sz="21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file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,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keyboard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network socket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  <a:p>
            <a:pPr marL="335915" marR="291465" indent="-323850">
              <a:lnSpc>
                <a:spcPts val="2590"/>
              </a:lnSpc>
              <a:spcBef>
                <a:spcPts val="113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abstraction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either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produces</a:t>
            </a:r>
            <a:r>
              <a:rPr dirty="0" sz="2400" spc="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consumes </a:t>
            </a:r>
            <a:r>
              <a:rPr dirty="0" sz="2400" spc="-65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information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/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physical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devices.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Input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refer 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different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kinds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input: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disk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keyboard,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network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socket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Output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may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refer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1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console,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disk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network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connection.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4887" y="118304"/>
            <a:ext cx="20510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Streams</a:t>
            </a:r>
            <a:r>
              <a:rPr dirty="0" spc="-110"/>
              <a:t> </a:t>
            </a:r>
            <a:r>
              <a:rPr dirty="0"/>
              <a:t>...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6152"/>
            <a:ext cx="9264650" cy="397954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336550" marR="730250" indent="-323850">
              <a:lnSpc>
                <a:spcPts val="2380"/>
              </a:lnSpc>
              <a:spcBef>
                <a:spcPts val="3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All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streams behave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in the same 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manner,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even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ifthe actual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physical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devices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which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they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are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linked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009BDD"/>
                </a:solidFill>
                <a:latin typeface="Arial MT"/>
                <a:cs typeface="Arial MT"/>
              </a:rPr>
              <a:t>differ.</a:t>
            </a:r>
            <a:endParaRPr sz="2200">
              <a:latin typeface="Arial MT"/>
              <a:cs typeface="Arial MT"/>
            </a:endParaRPr>
          </a:p>
          <a:p>
            <a:pPr marL="336550" marR="272415" indent="-323850">
              <a:lnSpc>
                <a:spcPts val="2380"/>
              </a:lnSpc>
              <a:spcBef>
                <a:spcPts val="109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C8201E"/>
                </a:solidFill>
                <a:latin typeface="Arial MT"/>
                <a:cs typeface="Arial MT"/>
              </a:rPr>
              <a:t>same</a:t>
            </a:r>
            <a:r>
              <a:rPr dirty="0" sz="22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C8201E"/>
                </a:solidFill>
                <a:latin typeface="Arial MT"/>
                <a:cs typeface="Arial MT"/>
              </a:rPr>
              <a:t>I/O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classes</a:t>
            </a:r>
            <a:r>
              <a:rPr dirty="0" sz="2200" spc="-2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can be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applied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200" spc="-10">
                <a:solidFill>
                  <a:srgbClr val="C8201E"/>
                </a:solidFill>
                <a:latin typeface="Arial MT"/>
                <a:cs typeface="Arial MT"/>
              </a:rPr>
              <a:t>different</a:t>
            </a:r>
            <a:r>
              <a:rPr dirty="0" sz="22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types of </a:t>
            </a:r>
            <a:r>
              <a:rPr dirty="0" sz="2200" spc="-59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devices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lvl="1" marL="767715" marR="5080" indent="-323850">
              <a:lnSpc>
                <a:spcPct val="100000"/>
              </a:lnSpc>
              <a:spcBef>
                <a:spcPts val="86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means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input stream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can abstract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many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different kinds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input: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disk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file,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keyboard,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or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network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socket</a:t>
            </a:r>
            <a:endParaRPr sz="2200">
              <a:latin typeface="Arial MT"/>
              <a:cs typeface="Arial MT"/>
            </a:endParaRPr>
          </a:p>
          <a:p>
            <a:pPr algn="just" marL="335915" marR="189865" indent="-323850">
              <a:lnSpc>
                <a:spcPts val="2380"/>
              </a:lnSpc>
              <a:spcBef>
                <a:spcPts val="113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Streams are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clean way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deal with input/output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without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having every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part of your code understand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10">
                <a:solidFill>
                  <a:srgbClr val="C8201E"/>
                </a:solidFill>
                <a:latin typeface="Arial MT"/>
                <a:cs typeface="Arial MT"/>
              </a:rPr>
              <a:t>difference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between </a:t>
            </a:r>
            <a:r>
              <a:rPr dirty="0" sz="2200">
                <a:solidFill>
                  <a:srgbClr val="C8201E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keyboard and </a:t>
            </a:r>
            <a:r>
              <a:rPr dirty="0" sz="2200">
                <a:solidFill>
                  <a:srgbClr val="C8201E"/>
                </a:solidFill>
                <a:latin typeface="Arial MT"/>
                <a:cs typeface="Arial MT"/>
              </a:rPr>
              <a:t>a </a:t>
            </a:r>
            <a:r>
              <a:rPr dirty="0" sz="2200" spc="-6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network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example.</a:t>
            </a:r>
            <a:endParaRPr sz="2200">
              <a:latin typeface="Arial MT"/>
              <a:cs typeface="Arial MT"/>
            </a:endParaRPr>
          </a:p>
          <a:p>
            <a:pPr algn="just" marL="336550" marR="158115" indent="-323850">
              <a:lnSpc>
                <a:spcPts val="2380"/>
              </a:lnSpc>
              <a:spcBef>
                <a:spcPts val="10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Java implements streams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within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class hierarchies defined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in 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java.io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package.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2374" y="118304"/>
            <a:ext cx="363474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Java</a:t>
            </a:r>
            <a:r>
              <a:rPr dirty="0" spc="-60"/>
              <a:t> </a:t>
            </a:r>
            <a:r>
              <a:rPr dirty="0"/>
              <a:t>Input</a:t>
            </a:r>
            <a:r>
              <a:rPr dirty="0" spc="-6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5123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information into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9809" y="2375345"/>
            <a:ext cx="5485109" cy="169354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101" y="118304"/>
            <a:ext cx="39598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Java</a:t>
            </a:r>
            <a:r>
              <a:rPr dirty="0" spc="-60"/>
              <a:t> </a:t>
            </a:r>
            <a:r>
              <a:rPr dirty="0"/>
              <a:t>Output</a:t>
            </a:r>
            <a:r>
              <a:rPr dirty="0" spc="-7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51327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Writing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information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3018" y="1922525"/>
            <a:ext cx="6163042" cy="18188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7771" y="118304"/>
            <a:ext cx="31445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Java</a:t>
            </a:r>
            <a:r>
              <a:rPr dirty="0" spc="-60"/>
              <a:t> </a:t>
            </a:r>
            <a:r>
              <a:rPr dirty="0"/>
              <a:t>IO</a:t>
            </a:r>
            <a:r>
              <a:rPr dirty="0" spc="-60"/>
              <a:t> </a:t>
            </a:r>
            <a:r>
              <a:rPr dirty="0"/>
              <a:t>Streams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360" y="1440179"/>
            <a:ext cx="7581886" cy="24094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8512" y="118304"/>
            <a:ext cx="29819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</a:t>
            </a:r>
            <a:r>
              <a:rPr dirty="0" spc="-110"/>
              <a:t> </a:t>
            </a:r>
            <a:r>
              <a:rPr dirty="0" spc="-5"/>
              <a:t>Classes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530842"/>
            <a:ext cx="9232265" cy="450151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defines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two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types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endParaRPr sz="2400">
              <a:latin typeface="Arial MT"/>
              <a:cs typeface="Arial MT"/>
            </a:endParaRPr>
          </a:p>
          <a:p>
            <a:pPr lvl="1" marL="767715" marR="306070" indent="-323850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b="1">
                <a:solidFill>
                  <a:srgbClr val="009BDD"/>
                </a:solidFill>
                <a:latin typeface="Arial"/>
                <a:cs typeface="Arial"/>
              </a:rPr>
              <a:t>Byte </a:t>
            </a: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streams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: provide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convenient means for handling input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1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output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bytes. Byte streams are used, for example, when reading or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writing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binary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data</a:t>
            </a:r>
            <a:endParaRPr sz="2100">
              <a:latin typeface="Arial MT"/>
              <a:cs typeface="Arial MT"/>
            </a:endParaRPr>
          </a:p>
          <a:p>
            <a:pPr lvl="1" marL="767715" marR="5080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Character</a:t>
            </a:r>
            <a:r>
              <a:rPr dirty="0" sz="2100" spc="-25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streams:</a:t>
            </a:r>
            <a:r>
              <a:rPr dirty="0" sz="21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provide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convenient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means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handling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input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output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characters.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They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use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Unicode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and, therefore,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can be </a:t>
            </a:r>
            <a:r>
              <a:rPr dirty="0" sz="21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internationalized.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Also,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some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cases,</a:t>
            </a:r>
            <a:endParaRPr sz="2100">
              <a:latin typeface="Arial MT"/>
              <a:cs typeface="Arial MT"/>
            </a:endParaRPr>
          </a:p>
          <a:p>
            <a:pPr lvl="1" marL="767080" marR="74295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They are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used to create several concrete stream subclasses. Although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your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programs perform their I/O operations through concrete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subclasses, the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top-level classes define the basic functionality common </a:t>
            </a:r>
            <a:r>
              <a:rPr dirty="0" sz="2100" spc="-57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to</a:t>
            </a:r>
            <a:r>
              <a:rPr dirty="0" sz="21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all</a:t>
            </a:r>
            <a:r>
              <a:rPr dirty="0" sz="2100" spc="-2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stream</a:t>
            </a:r>
            <a:r>
              <a:rPr dirty="0" sz="21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classes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character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streams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more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efficient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than byte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streams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0089"/>
            <a:ext cx="10079735" cy="4635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7902" y="118304"/>
            <a:ext cx="512318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Java</a:t>
            </a:r>
            <a:r>
              <a:rPr dirty="0" spc="-40"/>
              <a:t> </a:t>
            </a:r>
            <a:r>
              <a:rPr dirty="0"/>
              <a:t>Stream</a:t>
            </a:r>
            <a:r>
              <a:rPr dirty="0" spc="-50"/>
              <a:t> </a:t>
            </a:r>
            <a:r>
              <a:rPr dirty="0"/>
              <a:t>class</a:t>
            </a:r>
            <a:r>
              <a:rPr dirty="0" spc="-40"/>
              <a:t> </a:t>
            </a:r>
            <a:r>
              <a:rPr dirty="0" spc="-5"/>
              <a:t>Hirarchy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10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107" y="2588408"/>
            <a:ext cx="462407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The</a:t>
            </a:r>
            <a:r>
              <a:rPr dirty="0" sz="3200" spc="-45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Byte</a:t>
            </a:r>
            <a:r>
              <a:rPr dirty="0" sz="3200" spc="-40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Stream</a:t>
            </a:r>
            <a:r>
              <a:rPr dirty="0" sz="3200" spc="-40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Classes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11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3193" y="118304"/>
            <a:ext cx="47726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45"/>
              <a:t> </a:t>
            </a:r>
            <a:r>
              <a:rPr dirty="0"/>
              <a:t>Byte</a:t>
            </a:r>
            <a:r>
              <a:rPr dirty="0" spc="-45"/>
              <a:t> </a:t>
            </a:r>
            <a:r>
              <a:rPr dirty="0"/>
              <a:t>Stream</a:t>
            </a:r>
            <a:r>
              <a:rPr dirty="0" spc="-50"/>
              <a:t> </a:t>
            </a:r>
            <a:r>
              <a:rPr dirty="0" spc="-5"/>
              <a:t>Classes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256395" cy="3983354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Byte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streams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using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two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 hierarchies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which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two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abstract classes at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the top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69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i="1">
                <a:solidFill>
                  <a:srgbClr val="009BDD"/>
                </a:solidFill>
                <a:latin typeface="Arial"/>
                <a:cs typeface="Arial"/>
              </a:rPr>
              <a:t>InputStream</a:t>
            </a:r>
            <a:endParaRPr sz="2100">
              <a:latin typeface="Arial"/>
              <a:cs typeface="Arial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i="1">
                <a:solidFill>
                  <a:srgbClr val="009BDD"/>
                </a:solidFill>
                <a:latin typeface="Arial"/>
                <a:cs typeface="Arial"/>
              </a:rPr>
              <a:t>OutputStream.</a:t>
            </a:r>
            <a:endParaRPr sz="2100">
              <a:latin typeface="Arial"/>
              <a:cs typeface="Arial"/>
            </a:endParaRPr>
          </a:p>
          <a:p>
            <a:pPr algn="just" marL="335915" marR="280670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Each of these abstract classes has several concrete subclasses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handle the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differences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among various devices,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such as disk </a:t>
            </a:r>
            <a:r>
              <a:rPr dirty="0" sz="2400" spc="-65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files,</a:t>
            </a:r>
            <a:r>
              <a:rPr dirty="0" sz="24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network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connections,</a:t>
            </a:r>
            <a:r>
              <a:rPr dirty="0" sz="2400" spc="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and even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memory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buffers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algn="just" marL="336550" indent="-323850">
              <a:lnSpc>
                <a:spcPct val="100000"/>
              </a:lnSpc>
              <a:spcBef>
                <a:spcPts val="78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 spc="-50">
                <a:solidFill>
                  <a:srgbClr val="009BDD"/>
                </a:solidFill>
                <a:latin typeface="Arial MT"/>
                <a:cs typeface="Arial MT"/>
              </a:rPr>
              <a:t>Two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most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important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read(</a:t>
            </a:r>
            <a:r>
              <a:rPr dirty="0" sz="24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9BDD"/>
                </a:solidFill>
                <a:latin typeface="Arial"/>
                <a:cs typeface="Arial"/>
              </a:rPr>
              <a:t>)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write(</a:t>
            </a:r>
            <a:r>
              <a:rPr dirty="0" sz="2400" spc="-15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9BDD"/>
                </a:solidFill>
                <a:latin typeface="Arial"/>
                <a:cs typeface="Arial"/>
              </a:rPr>
              <a:t>)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endParaRPr sz="2400">
              <a:latin typeface="Arial MT"/>
              <a:cs typeface="Arial MT"/>
            </a:endParaRPr>
          </a:p>
          <a:p>
            <a:pPr algn="just" marL="335915" marR="690245" indent="-323850">
              <a:lnSpc>
                <a:spcPts val="2590"/>
              </a:lnSpc>
              <a:spcBef>
                <a:spcPts val="114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–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These methods are </a:t>
            </a:r>
            <a:r>
              <a:rPr dirty="0" sz="2400" spc="-5" b="1">
                <a:solidFill>
                  <a:srgbClr val="C8201E"/>
                </a:solidFill>
                <a:latin typeface="Arial"/>
                <a:cs typeface="Arial"/>
              </a:rPr>
              <a:t>overridden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by derived stream classes, </a:t>
            </a:r>
            <a:r>
              <a:rPr dirty="0" sz="2400" spc="-65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such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as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FileInputStream, FileOutputStream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..and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055" y="118304"/>
            <a:ext cx="62204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Update</a:t>
            </a:r>
            <a:r>
              <a:rPr dirty="0" spc="-35"/>
              <a:t> </a:t>
            </a:r>
            <a:r>
              <a:rPr dirty="0"/>
              <a:t>Path</a:t>
            </a:r>
            <a:r>
              <a:rPr dirty="0" spc="-45"/>
              <a:t> </a:t>
            </a:r>
            <a:r>
              <a:rPr dirty="0"/>
              <a:t>variables</a:t>
            </a:r>
            <a:r>
              <a:rPr dirty="0" spc="-5"/>
              <a:t> </a:t>
            </a:r>
            <a:r>
              <a:rPr dirty="0"/>
              <a:t>-</a:t>
            </a:r>
            <a:r>
              <a:rPr dirty="0" spc="-30"/>
              <a:t> </a:t>
            </a:r>
            <a:r>
              <a:rPr dirty="0"/>
              <a:t>Windows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135745" cy="250571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9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environment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want to be able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conveniently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executables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(javac.exe, java.exe,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javadoc.exe,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on) from any directory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without having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type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full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command.</a:t>
            </a:r>
            <a:endParaRPr sz="2400">
              <a:latin typeface="Arial MT"/>
              <a:cs typeface="Arial MT"/>
            </a:endParaRPr>
          </a:p>
          <a:p>
            <a:pPr marL="336550" marR="230504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80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run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 applications</a:t>
            </a:r>
            <a:r>
              <a:rPr dirty="0" sz="2400" spc="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just fine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without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setting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95">
                <a:solidFill>
                  <a:srgbClr val="009BDD"/>
                </a:solidFill>
                <a:latin typeface="Arial MT"/>
                <a:cs typeface="Arial MT"/>
              </a:rPr>
              <a:t>PATH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environment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variable.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0">
                <a:solidFill>
                  <a:srgbClr val="009BDD"/>
                </a:solidFill>
                <a:latin typeface="Arial MT"/>
                <a:cs typeface="Arial MT"/>
              </a:rPr>
              <a:t>Or,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can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optionally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convenience.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952" y="899922"/>
            <a:ext cx="8553449" cy="47701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2293" y="118304"/>
            <a:ext cx="39344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Byte</a:t>
            </a:r>
            <a:r>
              <a:rPr dirty="0" spc="-70"/>
              <a:t> </a:t>
            </a:r>
            <a:r>
              <a:rPr dirty="0"/>
              <a:t>Stream</a:t>
            </a:r>
            <a:r>
              <a:rPr dirty="0" spc="-65"/>
              <a:t> </a:t>
            </a:r>
            <a:r>
              <a:rPr dirty="0" spc="-5"/>
              <a:t>Classes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9281" y="5202727"/>
            <a:ext cx="2241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374" y="5202727"/>
            <a:ext cx="454659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17-</a:t>
            </a:r>
            <a:r>
              <a:rPr dirty="0" sz="1400" spc="-114">
                <a:solidFill>
                  <a:srgbClr val="FFFFFF"/>
                </a:solidFill>
                <a:latin typeface="Arial MT"/>
                <a:cs typeface="Arial MT"/>
              </a:rPr>
              <a:t>11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2029" y="118304"/>
            <a:ext cx="663511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InputStream/OutputStream</a:t>
            </a:r>
            <a:r>
              <a:rPr dirty="0" spc="-75"/>
              <a:t> </a:t>
            </a:r>
            <a:r>
              <a:rPr dirty="0" spc="-5"/>
              <a:t>Classes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238615" cy="439737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21272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InputStream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OutputStream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abstract classes that defines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Java’s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model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byte input and output. It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Closeable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interfaces.</a:t>
            </a:r>
            <a:endParaRPr sz="2400">
              <a:latin typeface="Arial MT"/>
              <a:cs typeface="Arial MT"/>
            </a:endParaRPr>
          </a:p>
          <a:p>
            <a:pPr marL="336550" marR="16129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Most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the methods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 this class will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 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IOException when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I/O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error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occurs.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7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Calss</a:t>
            </a:r>
            <a:r>
              <a:rPr dirty="0" sz="2100" spc="-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definition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i="1">
                <a:solidFill>
                  <a:srgbClr val="FF0000"/>
                </a:solidFill>
                <a:latin typeface="Arial"/>
                <a:cs typeface="Arial"/>
              </a:rPr>
              <a:t>public</a:t>
            </a:r>
            <a:r>
              <a:rPr dirty="0" sz="2100" spc="-1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FF0000"/>
                </a:solidFill>
                <a:latin typeface="Arial"/>
                <a:cs typeface="Arial"/>
              </a:rPr>
              <a:t>abstract</a:t>
            </a:r>
            <a:r>
              <a:rPr dirty="0" sz="2100" spc="-1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dirty="0" sz="2100" spc="-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FF0000"/>
                </a:solidFill>
                <a:latin typeface="Arial"/>
                <a:cs typeface="Arial"/>
              </a:rPr>
              <a:t>InputStream</a:t>
            </a:r>
            <a:r>
              <a:rPr dirty="0" sz="210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FF0000"/>
                </a:solidFill>
                <a:latin typeface="Arial"/>
                <a:cs typeface="Arial"/>
              </a:rPr>
              <a:t>extends</a:t>
            </a:r>
            <a:r>
              <a:rPr dirty="0" sz="2100" spc="-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FF0000"/>
                </a:solidFill>
                <a:latin typeface="Arial"/>
                <a:cs typeface="Arial"/>
              </a:rPr>
              <a:t>Object implements</a:t>
            </a:r>
            <a:r>
              <a:rPr dirty="0" sz="2100" spc="-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FF0000"/>
                </a:solidFill>
                <a:latin typeface="Arial"/>
                <a:cs typeface="Arial"/>
              </a:rPr>
              <a:t>Closeable</a:t>
            </a:r>
            <a:endParaRPr sz="2100">
              <a:latin typeface="Arial"/>
              <a:cs typeface="Arial"/>
            </a:endParaRPr>
          </a:p>
          <a:p>
            <a:pPr lvl="1" marL="767715" marR="1052195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i="1">
                <a:solidFill>
                  <a:srgbClr val="FF0000"/>
                </a:solidFill>
                <a:latin typeface="Arial"/>
                <a:cs typeface="Arial"/>
              </a:rPr>
              <a:t>public abstract class OutputStream extends Object implements </a:t>
            </a:r>
            <a:r>
              <a:rPr dirty="0" sz="2100" spc="-57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FF0000"/>
                </a:solidFill>
                <a:latin typeface="Arial"/>
                <a:cs typeface="Arial"/>
              </a:rPr>
              <a:t>Closeable</a:t>
            </a:r>
            <a:endParaRPr sz="2100">
              <a:latin typeface="Arial"/>
              <a:cs typeface="Arial"/>
            </a:endParaRPr>
          </a:p>
          <a:p>
            <a:pPr lvl="2" marL="1200150" marR="112395" indent="-288290">
              <a:lnSpc>
                <a:spcPct val="100000"/>
              </a:lnSpc>
              <a:spcBef>
                <a:spcPts val="605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Closeable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is a source or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destination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the data that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needs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be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closed. The </a:t>
            </a:r>
            <a:r>
              <a:rPr dirty="0" sz="1800" spc="-49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 spc="-5" b="1">
                <a:solidFill>
                  <a:srgbClr val="009BDD"/>
                </a:solidFill>
                <a:latin typeface="Arial"/>
                <a:cs typeface="Arial"/>
              </a:rPr>
              <a:t>close()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method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invoked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when we need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to release resources that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are being </a:t>
            </a:r>
            <a:r>
              <a:rPr dirty="0" sz="18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held</a:t>
            </a:r>
            <a:r>
              <a:rPr dirty="0" sz="18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 objects</a:t>
            </a:r>
            <a:r>
              <a:rPr dirty="0" sz="18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such</a:t>
            </a:r>
            <a:r>
              <a:rPr dirty="0" sz="18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as</a:t>
            </a:r>
            <a:r>
              <a:rPr dirty="0" sz="18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open</a:t>
            </a:r>
            <a:r>
              <a:rPr dirty="0" sz="18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files.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8390" y="720089"/>
            <a:ext cx="5355335" cy="49453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85315" y="118304"/>
            <a:ext cx="230949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InputStream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15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3041" y="118304"/>
            <a:ext cx="263398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OutputStream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802" y="899922"/>
            <a:ext cx="7143749" cy="366902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16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7508" y="118304"/>
            <a:ext cx="22847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Sub</a:t>
            </a:r>
            <a:r>
              <a:rPr dirty="0" spc="-105"/>
              <a:t> </a:t>
            </a:r>
            <a:r>
              <a:rPr dirty="0"/>
              <a:t>classes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116060" cy="445516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FileInputStream: lass creates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InputStream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can use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bytes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file.</a:t>
            </a:r>
            <a:r>
              <a:rPr dirty="0" sz="2400" spc="-50">
                <a:solidFill>
                  <a:srgbClr val="009BDD"/>
                </a:solidFill>
                <a:latin typeface="Arial MT"/>
                <a:cs typeface="Arial MT"/>
              </a:rPr>
              <a:t> Two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constructors are shown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here,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Either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throw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FileNotFoundException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7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FileInputStream(String</a:t>
            </a:r>
            <a:r>
              <a:rPr dirty="0" sz="2100" spc="-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filePath)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FileInputStream(File</a:t>
            </a:r>
            <a:r>
              <a:rPr dirty="0" sz="2100" spc="-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fileObj)</a:t>
            </a:r>
            <a:endParaRPr sz="2100">
              <a:latin typeface="Arial MT"/>
              <a:cs typeface="Arial MT"/>
            </a:endParaRPr>
          </a:p>
          <a:p>
            <a:pPr marL="336550" marR="159385" indent="-323850">
              <a:lnSpc>
                <a:spcPts val="2590"/>
              </a:lnSpc>
              <a:spcBef>
                <a:spcPts val="113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FileOutputStream: creates an OutputStream that you can use to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bytes 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file.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Four 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constructors are shown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here: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7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FileOutputStream(String</a:t>
            </a:r>
            <a:r>
              <a:rPr dirty="0" sz="2100" spc="-3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filePath)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FileOutputStream(File</a:t>
            </a:r>
            <a:r>
              <a:rPr dirty="0" sz="2100" spc="-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fileObj)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FileOutputStream(String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filePath,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boolean</a:t>
            </a:r>
            <a:r>
              <a:rPr dirty="0" sz="2100" spc="-2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append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FileOutputStream(File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fileObj,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boolean</a:t>
            </a:r>
            <a:r>
              <a:rPr dirty="0" sz="2100" spc="-2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append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1768" y="720090"/>
            <a:ext cx="7628381" cy="4949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6952" y="118304"/>
            <a:ext cx="20053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dirty="0" spc="-105"/>
              <a:t> </a:t>
            </a:r>
            <a:r>
              <a:rPr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18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6318" y="118304"/>
            <a:ext cx="30073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Program</a:t>
            </a:r>
            <a:r>
              <a:rPr dirty="0" spc="-105"/>
              <a:t> </a:t>
            </a:r>
            <a:r>
              <a:rPr dirty="0"/>
              <a:t>Output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919472"/>
            <a:ext cx="4446905" cy="260858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Xanadu.txt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In Xanadu did Kubla Khan </a:t>
            </a:r>
            <a:r>
              <a:rPr dirty="0" sz="2400" i="1">
                <a:solidFill>
                  <a:srgbClr val="009BDD"/>
                </a:solidFill>
                <a:latin typeface="Arial"/>
                <a:cs typeface="Arial"/>
              </a:rPr>
              <a:t>A </a:t>
            </a:r>
            <a:r>
              <a:rPr dirty="0" sz="2400" spc="5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stately pleasure-dome decree: </a:t>
            </a:r>
            <a:r>
              <a:rPr dirty="0" sz="2400" spc="-655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Where Alph, the sacred </a:t>
            </a:r>
            <a:r>
              <a:rPr dirty="0" sz="2400" spc="-25" i="1">
                <a:solidFill>
                  <a:srgbClr val="009BDD"/>
                </a:solidFill>
                <a:latin typeface="Arial"/>
                <a:cs typeface="Arial"/>
              </a:rPr>
              <a:t>river, </a:t>
            </a:r>
            <a:r>
              <a:rPr dirty="0" sz="2400" spc="-2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ran Through</a:t>
            </a:r>
            <a:r>
              <a:rPr dirty="0" sz="2400" spc="1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caverns </a:t>
            </a:r>
            <a:r>
              <a:rPr dirty="0" sz="240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measureless to man Down to </a:t>
            </a:r>
            <a:r>
              <a:rPr dirty="0" sz="2400" i="1">
                <a:solidFill>
                  <a:srgbClr val="009BDD"/>
                </a:solidFill>
                <a:latin typeface="Arial"/>
                <a:cs typeface="Arial"/>
              </a:rPr>
              <a:t> a</a:t>
            </a:r>
            <a:r>
              <a:rPr dirty="0" sz="2400" spc="-1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sunless</a:t>
            </a:r>
            <a:r>
              <a:rPr dirty="0" sz="240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sea.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51424" y="919472"/>
            <a:ext cx="4446905" cy="260858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Outagain.txt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 i="1">
                <a:latin typeface="Arial"/>
                <a:cs typeface="Arial"/>
              </a:rPr>
              <a:t>In Xanadu did Kubla Khan </a:t>
            </a:r>
            <a:r>
              <a:rPr dirty="0" sz="2400" i="1">
                <a:latin typeface="Arial"/>
                <a:cs typeface="Arial"/>
              </a:rPr>
              <a:t>A </a:t>
            </a:r>
            <a:r>
              <a:rPr dirty="0" sz="2400" spc="5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stately pleasure-dome decree: </a:t>
            </a:r>
            <a:r>
              <a:rPr dirty="0" sz="2400" spc="-655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Where Alph, the sacred </a:t>
            </a:r>
            <a:r>
              <a:rPr dirty="0" sz="2400" spc="-25" i="1">
                <a:latin typeface="Arial"/>
                <a:cs typeface="Arial"/>
              </a:rPr>
              <a:t>river, 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ran Through</a:t>
            </a:r>
            <a:r>
              <a:rPr dirty="0" sz="2400" spc="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caverns </a:t>
            </a:r>
            <a:r>
              <a:rPr dirty="0" sz="240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measureless to man Down to </a:t>
            </a:r>
            <a:r>
              <a:rPr dirty="0" sz="2400" i="1">
                <a:latin typeface="Arial"/>
                <a:cs typeface="Arial"/>
              </a:rPr>
              <a:t> a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sunless</a:t>
            </a:r>
            <a:r>
              <a:rPr dirty="0" sz="240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sea.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7113" y="118304"/>
            <a:ext cx="300545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Program</a:t>
            </a:r>
            <a:r>
              <a:rPr dirty="0" spc="-60"/>
              <a:t> </a:t>
            </a:r>
            <a:r>
              <a:rPr dirty="0"/>
              <a:t>-</a:t>
            </a:r>
            <a:r>
              <a:rPr dirty="0" spc="-55"/>
              <a:t> </a:t>
            </a:r>
            <a:r>
              <a:rPr dirty="0" spc="-5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9961"/>
            <a:ext cx="9150985" cy="87884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336550" marR="5080" indent="-323850">
              <a:lnSpc>
                <a:spcPts val="2160"/>
              </a:lnSpc>
              <a:spcBef>
                <a:spcPts val="370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CopyBytes spends most of its time in a simple loop that reads the input stream </a:t>
            </a:r>
            <a:r>
              <a:rPr dirty="0" sz="2000" spc="-5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and writes the output stream, one byte at a time, as shown in the following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figure.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4244" y="1504004"/>
            <a:ext cx="4271581" cy="349756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20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6221" y="720089"/>
            <a:ext cx="6518897" cy="49499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0680" y="118304"/>
            <a:ext cx="1818639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21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439" y="118304"/>
            <a:ext cx="388429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</a:t>
            </a:r>
            <a:r>
              <a:rPr dirty="0" spc="-60"/>
              <a:t>f</a:t>
            </a:r>
            <a:r>
              <a:rPr dirty="0"/>
              <a:t>feredInpu</a:t>
            </a:r>
            <a:r>
              <a:rPr dirty="0" spc="-5"/>
              <a:t>t</a:t>
            </a:r>
            <a:r>
              <a:rPr dirty="0" spc="-10"/>
              <a:t>S</a:t>
            </a:r>
            <a:r>
              <a:rPr dirty="0" spc="-5"/>
              <a:t>t</a:t>
            </a:r>
            <a:r>
              <a:rPr dirty="0"/>
              <a:t>ream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890843"/>
            <a:ext cx="9152255" cy="438340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Extend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FileInputStream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public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BufferedInputStream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extends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FilterInputStream</a:t>
            </a:r>
            <a:endParaRPr sz="2100">
              <a:latin typeface="Arial MT"/>
              <a:cs typeface="Arial MT"/>
            </a:endParaRPr>
          </a:p>
          <a:p>
            <a:pPr marL="336550" marR="128905" indent="-323850">
              <a:lnSpc>
                <a:spcPts val="2590"/>
              </a:lnSpc>
              <a:spcBef>
                <a:spcPts val="113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BufferedInputStream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used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read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information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stream.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internally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uses 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buffer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mechanism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make 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performance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fast.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8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important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points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about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BufferedInputStream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are:</a:t>
            </a:r>
            <a:endParaRPr sz="2400">
              <a:latin typeface="Arial MT"/>
              <a:cs typeface="Arial MT"/>
            </a:endParaRPr>
          </a:p>
          <a:p>
            <a:pPr lvl="1" marL="767715" marR="5080" indent="-323850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When the bytes from the stream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are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skipped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or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read, the internal buffer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automatically refilled from the contained input stream, many bytes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at a </a:t>
            </a:r>
            <a:r>
              <a:rPr dirty="0" sz="21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time.</a:t>
            </a:r>
            <a:endParaRPr sz="2100">
              <a:latin typeface="Arial MT"/>
              <a:cs typeface="Arial MT"/>
            </a:endParaRPr>
          </a:p>
          <a:p>
            <a:pPr lvl="1" marL="767715" marR="612775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When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BufferedInputStream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created,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internal buffer array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created.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055" y="118304"/>
            <a:ext cx="62204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Update</a:t>
            </a:r>
            <a:r>
              <a:rPr dirty="0" spc="-35"/>
              <a:t> </a:t>
            </a:r>
            <a:r>
              <a:rPr dirty="0"/>
              <a:t>Path</a:t>
            </a:r>
            <a:r>
              <a:rPr dirty="0" spc="-45"/>
              <a:t> </a:t>
            </a:r>
            <a:r>
              <a:rPr dirty="0"/>
              <a:t>variables</a:t>
            </a:r>
            <a:r>
              <a:rPr dirty="0" spc="-5"/>
              <a:t> </a:t>
            </a:r>
            <a:r>
              <a:rPr dirty="0"/>
              <a:t>-</a:t>
            </a:r>
            <a:r>
              <a:rPr dirty="0" spc="-30"/>
              <a:t> </a:t>
            </a:r>
            <a:r>
              <a:rPr dirty="0"/>
              <a:t>Windows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8915400" cy="214947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</a:t>
            </a: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do</a:t>
            </a:r>
            <a:r>
              <a:rPr dirty="0" sz="24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not</a:t>
            </a:r>
            <a:r>
              <a:rPr dirty="0" sz="24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set</a:t>
            </a:r>
            <a:r>
              <a:rPr dirty="0" sz="240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9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variable,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need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specify the full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 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executable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every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time you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it,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such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6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C:\Java\jdk1.7.0\bin\javac MyClass.java</a:t>
            </a:r>
            <a:endParaRPr sz="24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If</a:t>
            </a:r>
            <a:r>
              <a:rPr dirty="0" sz="2400" spc="-15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you</a:t>
            </a:r>
            <a:r>
              <a:rPr dirty="0" sz="240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b="1" i="1">
                <a:solidFill>
                  <a:srgbClr val="009BDD"/>
                </a:solidFill>
                <a:latin typeface="Arial"/>
                <a:cs typeface="Arial"/>
              </a:rPr>
              <a:t>set</a:t>
            </a:r>
            <a:r>
              <a:rPr dirty="0" sz="2400" b="1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the</a:t>
            </a:r>
            <a:r>
              <a:rPr dirty="0" sz="240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95" i="1">
                <a:solidFill>
                  <a:srgbClr val="009BDD"/>
                </a:solidFill>
                <a:latin typeface="Arial"/>
                <a:cs typeface="Arial"/>
              </a:rPr>
              <a:t>PATH</a:t>
            </a:r>
            <a:r>
              <a:rPr dirty="0" sz="2400" spc="-1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variable,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below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would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sufficient.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javac</a:t>
            </a:r>
            <a:r>
              <a:rPr dirty="0" sz="2400" spc="-25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MyClass.java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102" y="118304"/>
            <a:ext cx="420941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</a:t>
            </a:r>
            <a:r>
              <a:rPr dirty="0" spc="-60"/>
              <a:t>f</a:t>
            </a:r>
            <a:r>
              <a:rPr dirty="0"/>
              <a:t>feredOu</a:t>
            </a:r>
            <a:r>
              <a:rPr dirty="0" spc="-5"/>
              <a:t>tpu</a:t>
            </a:r>
            <a:r>
              <a:rPr dirty="0" spc="-10"/>
              <a:t>t</a:t>
            </a:r>
            <a:r>
              <a:rPr dirty="0" spc="-5"/>
              <a:t>St</a:t>
            </a:r>
            <a:r>
              <a:rPr dirty="0"/>
              <a:t>ream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890843"/>
            <a:ext cx="9153525" cy="321183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Extend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FileOutputStream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public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BufferedOutputStream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extends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FilterOutputStream</a:t>
            </a:r>
            <a:endParaRPr sz="2100">
              <a:latin typeface="Arial MT"/>
              <a:cs typeface="Arial MT"/>
            </a:endParaRPr>
          </a:p>
          <a:p>
            <a:pPr marL="336550" marR="97155" indent="-323850">
              <a:lnSpc>
                <a:spcPts val="2590"/>
              </a:lnSpc>
              <a:spcBef>
                <a:spcPts val="113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BufferedInputStream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used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write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information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stream.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internally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uses 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buffer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mechanism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make 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performance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fast.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setting up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such 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output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application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write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bytes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underlying</a:t>
            </a:r>
            <a:r>
              <a:rPr dirty="0" sz="2400" spc="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output stream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without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necessarily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causing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underlying</a:t>
            </a:r>
            <a:r>
              <a:rPr dirty="0" sz="2400" spc="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each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byte written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8733" y="118304"/>
            <a:ext cx="756221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BufferedInputStream</a:t>
            </a:r>
            <a:r>
              <a:rPr dirty="0" spc="-70"/>
              <a:t> </a:t>
            </a:r>
            <a:r>
              <a:rPr dirty="0"/>
              <a:t>Vs</a:t>
            </a:r>
            <a:r>
              <a:rPr dirty="0" spc="-65"/>
              <a:t> </a:t>
            </a:r>
            <a:r>
              <a:rPr dirty="0"/>
              <a:t>FileInputStream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179560" cy="410210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32194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FileInputStream is meant for reading streams of raw bytes from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files.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BufferedInputStream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adds functionality to another input stream-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namely,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&gt;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ability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buffer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the input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support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mark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reset methods.</a:t>
            </a:r>
            <a:endParaRPr sz="2400">
              <a:latin typeface="Arial MT"/>
              <a:cs typeface="Arial MT"/>
            </a:endParaRPr>
          </a:p>
          <a:p>
            <a:pPr marL="336550" marR="853440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Buffered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variants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add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buffering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layer,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speeding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up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IO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operations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batching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up reads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writes.</a:t>
            </a:r>
            <a:endParaRPr sz="2400">
              <a:latin typeface="Arial MT"/>
              <a:cs typeface="Arial MT"/>
            </a:endParaRPr>
          </a:p>
          <a:p>
            <a:pPr marL="336550" marR="259079" indent="-323850">
              <a:lnSpc>
                <a:spcPts val="259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Instead of going to disk for every read/write,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goes to memory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first.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How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much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difference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makes depends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variety of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factors. The OS and/or disk I/O system also likely does some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buffering.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2592" y="118304"/>
            <a:ext cx="319278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DataInputStream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037320" cy="184785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data input stream lets an application read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primitive Java data 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types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underlying</a:t>
            </a:r>
            <a:r>
              <a:rPr dirty="0" sz="2400" spc="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input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machine-independent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0">
                <a:solidFill>
                  <a:srgbClr val="009BDD"/>
                </a:solidFill>
                <a:latin typeface="Arial MT"/>
                <a:cs typeface="Arial MT"/>
              </a:rPr>
              <a:t>way.</a:t>
            </a:r>
            <a:endParaRPr sz="2400">
              <a:latin typeface="Arial MT"/>
              <a:cs typeface="Arial MT"/>
            </a:endParaRPr>
          </a:p>
          <a:p>
            <a:pPr marL="336550" marR="26416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application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data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output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 to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write data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later be read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data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input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0319" y="118304"/>
            <a:ext cx="351790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DataOutputStream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035415" cy="151828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data output stream lets an application write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primitive Java data </a:t>
            </a:r>
            <a:r>
              <a:rPr dirty="0" sz="2400" spc="-65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types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output stream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portable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0">
                <a:solidFill>
                  <a:srgbClr val="009BDD"/>
                </a:solidFill>
                <a:latin typeface="Arial MT"/>
                <a:cs typeface="Arial MT"/>
              </a:rPr>
              <a:t>way.</a:t>
            </a:r>
            <a:endParaRPr sz="2400">
              <a:latin typeface="Arial MT"/>
              <a:cs typeface="Arial MT"/>
            </a:endParaRPr>
          </a:p>
          <a:p>
            <a:pPr marL="336550" marR="3937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application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then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data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input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data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back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9098" y="2588408"/>
            <a:ext cx="423926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The</a:t>
            </a:r>
            <a:r>
              <a:rPr dirty="0" sz="3200" spc="-60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Character</a:t>
            </a:r>
            <a:r>
              <a:rPr dirty="0" sz="3200" spc="-60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Streams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27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3909" y="118304"/>
            <a:ext cx="347091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Character</a:t>
            </a:r>
            <a:r>
              <a:rPr dirty="0" spc="-105"/>
              <a:t> </a:t>
            </a:r>
            <a:r>
              <a:rPr dirty="0"/>
              <a:t>streams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152255" cy="39128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algn="just" marL="335915" marR="32702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While the byte stream classes provide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sufficient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functionality to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 any type of I/O operation, they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cannot work directly with </a:t>
            </a:r>
            <a:r>
              <a:rPr dirty="0" sz="2400" spc="-65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Unicode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characters.</a:t>
            </a:r>
            <a:endParaRPr sz="2400">
              <a:latin typeface="Arial MT"/>
              <a:cs typeface="Arial MT"/>
            </a:endParaRPr>
          </a:p>
          <a:p>
            <a:pPr marL="336550" marR="37211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Since one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main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purposes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support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"write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once, run anywhere"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philosophy,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was necessary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include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direct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I/O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support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characters.</a:t>
            </a:r>
            <a:endParaRPr sz="2400">
              <a:latin typeface="Arial MT"/>
              <a:cs typeface="Arial MT"/>
            </a:endParaRPr>
          </a:p>
          <a:p>
            <a:pPr marL="335915" marR="5080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At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top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character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hierarchies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Reader</a:t>
            </a:r>
            <a:r>
              <a:rPr dirty="0" sz="2400" spc="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Writer </a:t>
            </a:r>
            <a:r>
              <a:rPr dirty="0" sz="2400" spc="-5" i="1">
                <a:solidFill>
                  <a:srgbClr val="C8201E"/>
                </a:solidFill>
                <a:latin typeface="Arial"/>
                <a:cs typeface="Arial"/>
              </a:rPr>
              <a:t>abstract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0">
                <a:solidFill>
                  <a:srgbClr val="009BDD"/>
                </a:solidFill>
                <a:latin typeface="Arial MT"/>
                <a:cs typeface="Arial MT"/>
              </a:rPr>
              <a:t>Two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most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important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read(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write(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),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–</a:t>
            </a:r>
            <a:r>
              <a:rPr dirty="0" sz="2400" spc="-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overridden</a:t>
            </a:r>
            <a:r>
              <a:rPr dirty="0" sz="2400" spc="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by derived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stream classes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820" y="899922"/>
            <a:ext cx="9334486" cy="47701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2192" y="118304"/>
            <a:ext cx="50533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Character</a:t>
            </a:r>
            <a:r>
              <a:rPr dirty="0" spc="-60"/>
              <a:t> </a:t>
            </a:r>
            <a:r>
              <a:rPr dirty="0"/>
              <a:t>Streams</a:t>
            </a:r>
            <a:r>
              <a:rPr dirty="0" spc="-55"/>
              <a:t> </a:t>
            </a:r>
            <a:r>
              <a:rPr dirty="0"/>
              <a:t>classes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6002" y="118304"/>
            <a:ext cx="504634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Reader</a:t>
            </a:r>
            <a:r>
              <a:rPr dirty="0" spc="-30"/>
              <a:t> </a:t>
            </a:r>
            <a:r>
              <a:rPr dirty="0" spc="-5"/>
              <a:t>and</a:t>
            </a:r>
            <a:r>
              <a:rPr dirty="0" spc="-40"/>
              <a:t> </a:t>
            </a:r>
            <a:r>
              <a:rPr dirty="0" spc="-15"/>
              <a:t>Writer</a:t>
            </a:r>
            <a:r>
              <a:rPr dirty="0" spc="-30"/>
              <a:t> </a:t>
            </a:r>
            <a:r>
              <a:rPr dirty="0" spc="-5"/>
              <a:t>Classes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530842"/>
            <a:ext cx="9092565" cy="282194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Reader</a:t>
            </a:r>
            <a:endParaRPr sz="2400">
              <a:latin typeface="Arial MT"/>
              <a:cs typeface="Arial MT"/>
            </a:endParaRPr>
          </a:p>
          <a:p>
            <a:pPr lvl="1" marL="767715" marR="5080" indent="-323850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an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abstract class that defines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Java’s model of streaming character </a:t>
            </a: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input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. All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methods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this class (except for markSupported(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))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will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throw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IOException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on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error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conditions..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Writer</a:t>
            </a:r>
            <a:endParaRPr sz="2400">
              <a:latin typeface="Arial MT"/>
              <a:cs typeface="Arial MT"/>
            </a:endParaRPr>
          </a:p>
          <a:p>
            <a:pPr lvl="1" marL="767715" marR="18161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an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abstract class that defines streaming character output. All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throw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an IOException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case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errors.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3381" y="720089"/>
            <a:ext cx="6244577" cy="4949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2521" y="118304"/>
            <a:ext cx="33343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Reader</a:t>
            </a:r>
            <a:r>
              <a:rPr dirty="0" spc="-100"/>
              <a:t> </a:t>
            </a:r>
            <a:r>
              <a:rPr dirty="0"/>
              <a:t>Functions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31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7830" y="720089"/>
            <a:ext cx="6696443" cy="4949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5871" y="118304"/>
            <a:ext cx="306895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Writer</a:t>
            </a:r>
            <a:r>
              <a:rPr dirty="0" spc="-105"/>
              <a:t> </a:t>
            </a:r>
            <a:r>
              <a:rPr dirty="0"/>
              <a:t>Functions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055" y="118304"/>
            <a:ext cx="62204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Update</a:t>
            </a:r>
            <a:r>
              <a:rPr dirty="0" spc="-35"/>
              <a:t> </a:t>
            </a:r>
            <a:r>
              <a:rPr dirty="0"/>
              <a:t>Path</a:t>
            </a:r>
            <a:r>
              <a:rPr dirty="0" spc="-45"/>
              <a:t> </a:t>
            </a:r>
            <a:r>
              <a:rPr dirty="0"/>
              <a:t>variables</a:t>
            </a:r>
            <a:r>
              <a:rPr dirty="0" spc="-5"/>
              <a:t> </a:t>
            </a:r>
            <a:r>
              <a:rPr dirty="0"/>
              <a:t>-</a:t>
            </a:r>
            <a:r>
              <a:rPr dirty="0" spc="-30"/>
              <a:t> </a:t>
            </a:r>
            <a:r>
              <a:rPr dirty="0"/>
              <a:t>Windows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86796" y="1058918"/>
            <a:ext cx="8789670" cy="406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marR="828675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environment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series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directories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separated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semicolons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(;).</a:t>
            </a:r>
            <a:endParaRPr sz="2400">
              <a:latin typeface="Arial MT"/>
              <a:cs typeface="Arial MT"/>
            </a:endParaRPr>
          </a:p>
          <a:p>
            <a:pPr marL="336550" marR="69215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Microsoft Windows looks for programs in the PATH directories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order,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left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right. You should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have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bin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directory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 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JDK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 the path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time.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following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example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PATH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environment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variable:</a:t>
            </a:r>
            <a:endParaRPr sz="2400">
              <a:latin typeface="Arial MT"/>
              <a:cs typeface="Arial MT"/>
            </a:endParaRPr>
          </a:p>
          <a:p>
            <a:pPr lvl="1" marL="768985" indent="-288290">
              <a:lnSpc>
                <a:spcPct val="100000"/>
              </a:lnSpc>
              <a:spcBef>
                <a:spcPts val="6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768985" algn="l"/>
                <a:tab pos="769620" algn="l"/>
              </a:tabLst>
            </a:pP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C:\Java\jdk1.7.0\bin;C:\Windows\System32\;C:\Windows\;C</a:t>
            </a:r>
            <a:endParaRPr sz="2400">
              <a:latin typeface="Arial"/>
              <a:cs typeface="Arial"/>
            </a:endParaRPr>
          </a:p>
          <a:p>
            <a:pPr marL="770255">
              <a:lnSpc>
                <a:spcPct val="100000"/>
              </a:lnSpc>
            </a:pP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:\Windows\System32\Wbem</a:t>
            </a:r>
            <a:endParaRPr sz="2400">
              <a:latin typeface="Arial"/>
              <a:cs typeface="Arial"/>
            </a:endParaRPr>
          </a:p>
          <a:p>
            <a:pPr lvl="1" marL="768985" marR="1499870" indent="-288290">
              <a:lnSpc>
                <a:spcPct val="100000"/>
              </a:lnSpc>
              <a:spcBef>
                <a:spcPts val="6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768985" algn="l"/>
                <a:tab pos="76962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 is useful to set the PATH environment variable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permanently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will persist after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rebooting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9765" y="118304"/>
            <a:ext cx="324167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FileReader</a:t>
            </a:r>
            <a:r>
              <a:rPr dirty="0" spc="-95"/>
              <a:t> </a:t>
            </a:r>
            <a:r>
              <a:rPr dirty="0" spc="-5"/>
              <a:t>Class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000490" cy="252730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FileReader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 creates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Reader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use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contents ofa file.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45">
                <a:solidFill>
                  <a:srgbClr val="009BDD"/>
                </a:solidFill>
                <a:latin typeface="Arial MT"/>
                <a:cs typeface="Arial MT"/>
              </a:rPr>
              <a:t>Two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commonly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 constructors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shown here: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1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FileReader(String</a:t>
            </a:r>
            <a:r>
              <a:rPr dirty="0" sz="2100" spc="-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filePath)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FileReader(File</a:t>
            </a:r>
            <a:r>
              <a:rPr dirty="0" sz="2100" spc="-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fileObj)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Either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throw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FileNotFoundException.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4521" y="118304"/>
            <a:ext cx="18110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FileWriter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204" y="1022342"/>
            <a:ext cx="9092565" cy="369189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23215" indent="-323215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23215" algn="l"/>
                <a:tab pos="323850" algn="l"/>
              </a:tabLst>
            </a:pP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FileWriter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creates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Writer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you can use to write to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file. Four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commonly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constructors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shown here.</a:t>
            </a:r>
            <a:endParaRPr sz="2400">
              <a:latin typeface="Arial MT"/>
              <a:cs typeface="Arial MT"/>
            </a:endParaRPr>
          </a:p>
          <a:p>
            <a:pPr lvl="1" marL="755015" indent="-324485">
              <a:lnSpc>
                <a:spcPct val="100000"/>
              </a:lnSpc>
              <a:spcBef>
                <a:spcPts val="869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55015" algn="l"/>
                <a:tab pos="7556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FileWriter(String</a:t>
            </a:r>
            <a:r>
              <a:rPr dirty="0" sz="2100" spc="-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filePath)</a:t>
            </a:r>
            <a:endParaRPr sz="2100">
              <a:latin typeface="Arial MT"/>
              <a:cs typeface="Arial MT"/>
            </a:endParaRPr>
          </a:p>
          <a:p>
            <a:pPr lvl="1" marL="7550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55015" algn="l"/>
                <a:tab pos="7556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FileWriter(String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filePath,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boolean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append)</a:t>
            </a:r>
            <a:endParaRPr sz="2100">
              <a:latin typeface="Arial MT"/>
              <a:cs typeface="Arial MT"/>
            </a:endParaRPr>
          </a:p>
          <a:p>
            <a:pPr lvl="1" marL="7550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55015" algn="l"/>
                <a:tab pos="7556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FileWriter(File</a:t>
            </a:r>
            <a:r>
              <a:rPr dirty="0" sz="2100" spc="-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fileObj)</a:t>
            </a:r>
            <a:endParaRPr sz="2100">
              <a:latin typeface="Arial MT"/>
              <a:cs typeface="Arial MT"/>
            </a:endParaRPr>
          </a:p>
          <a:p>
            <a:pPr lvl="1" marL="7550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55015" algn="l"/>
                <a:tab pos="7556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FileWriter(File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fileObj,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boolean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append)</a:t>
            </a:r>
            <a:endParaRPr sz="2100">
              <a:latin typeface="Arial MT"/>
              <a:cs typeface="Arial MT"/>
            </a:endParaRPr>
          </a:p>
          <a:p>
            <a:pPr marL="323215" marR="79375" indent="-323215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23215" algn="l"/>
                <a:tab pos="3238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IOException.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append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true,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output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appended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end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file.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79" y="720102"/>
            <a:ext cx="9325343" cy="48600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1452" y="118304"/>
            <a:ext cx="165608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9182" y="2588408"/>
            <a:ext cx="441960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The</a:t>
            </a:r>
            <a:r>
              <a:rPr dirty="0" sz="3200" spc="-65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Predefined</a:t>
            </a:r>
            <a:r>
              <a:rPr dirty="0" sz="3200" spc="-65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Streams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36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6030" y="118304"/>
            <a:ext cx="45669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60"/>
              <a:t> </a:t>
            </a:r>
            <a:r>
              <a:rPr dirty="0"/>
              <a:t>Predefined</a:t>
            </a:r>
            <a:r>
              <a:rPr dirty="0" spc="-55"/>
              <a:t> </a:t>
            </a:r>
            <a:r>
              <a:rPr dirty="0"/>
              <a:t>Streams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8797925" cy="281368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8890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automatically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import 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java.lang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package.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defines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class called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contains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three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predefined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 variables: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in,</a:t>
            </a:r>
            <a:r>
              <a:rPr dirty="0" sz="2100" spc="-3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out,</a:t>
            </a:r>
            <a:r>
              <a:rPr dirty="0" sz="2100" spc="-2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and</a:t>
            </a:r>
            <a:r>
              <a:rPr dirty="0" sz="2100" spc="-2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err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–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These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fields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declared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as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public</a:t>
            </a:r>
            <a:r>
              <a:rPr dirty="0" sz="21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static</a:t>
            </a:r>
            <a:r>
              <a:rPr dirty="0" sz="21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final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within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System.</a:t>
            </a:r>
            <a:endParaRPr sz="2100">
              <a:latin typeface="Arial MT"/>
              <a:cs typeface="Arial MT"/>
            </a:endParaRPr>
          </a:p>
          <a:p>
            <a:pPr lvl="1" marL="767715" marR="5080" indent="-323850">
              <a:lnSpc>
                <a:spcPct val="100000"/>
              </a:lnSpc>
              <a:spcBef>
                <a:spcPts val="894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means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that they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can</a:t>
            </a:r>
            <a:r>
              <a:rPr dirty="0" sz="21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be</a:t>
            </a:r>
            <a:r>
              <a:rPr dirty="0" sz="21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used</a:t>
            </a:r>
            <a:r>
              <a:rPr dirty="0" sz="2100" spc="-2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by</a:t>
            </a:r>
            <a:r>
              <a:rPr dirty="0" sz="21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any</a:t>
            </a:r>
            <a:r>
              <a:rPr dirty="0" sz="21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other part</a:t>
            </a:r>
            <a:r>
              <a:rPr dirty="0" sz="2100" spc="-2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of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your</a:t>
            </a:r>
            <a:r>
              <a:rPr dirty="0" sz="2100" spc="-2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program </a:t>
            </a:r>
            <a:r>
              <a:rPr dirty="0" sz="2100" spc="-56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without</a:t>
            </a:r>
            <a:r>
              <a:rPr dirty="0" sz="2100" spc="-2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reference</a:t>
            </a:r>
            <a:r>
              <a:rPr dirty="0" sz="21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to</a:t>
            </a:r>
            <a:r>
              <a:rPr dirty="0" sz="21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a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specific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System</a:t>
            </a:r>
            <a:r>
              <a:rPr dirty="0" sz="21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object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6030" y="118304"/>
            <a:ext cx="45669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60"/>
              <a:t> </a:t>
            </a:r>
            <a:r>
              <a:rPr dirty="0"/>
              <a:t>Predefined</a:t>
            </a:r>
            <a:r>
              <a:rPr dirty="0" spc="-55"/>
              <a:t> </a:t>
            </a:r>
            <a:r>
              <a:rPr dirty="0"/>
              <a:t>Streams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180830" cy="40525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System.out: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refers to the standard output stream.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By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default, this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console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5915" marR="67754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System.in</a:t>
            </a:r>
            <a:r>
              <a:rPr dirty="0" sz="2400" spc="-15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refers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standard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input, which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keyboard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default.</a:t>
            </a:r>
            <a:endParaRPr sz="2400">
              <a:latin typeface="Arial MT"/>
              <a:cs typeface="Arial MT"/>
            </a:endParaRPr>
          </a:p>
          <a:p>
            <a:pPr marL="336550" marR="13525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System.err</a:t>
            </a:r>
            <a:r>
              <a:rPr dirty="0" sz="240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refers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standard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error stream, which also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console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default.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System.in</a:t>
            </a:r>
            <a:r>
              <a:rPr dirty="0" sz="24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an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object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type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 b="1">
                <a:solidFill>
                  <a:srgbClr val="C8201E"/>
                </a:solidFill>
                <a:latin typeface="Arial"/>
                <a:cs typeface="Arial"/>
              </a:rPr>
              <a:t>InputStream;</a:t>
            </a:r>
            <a:endParaRPr sz="24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System.out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System.err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objects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type </a:t>
            </a:r>
            <a:r>
              <a:rPr dirty="0" sz="2400" spc="-5" b="1">
                <a:solidFill>
                  <a:srgbClr val="C8201E"/>
                </a:solidFill>
                <a:latin typeface="Arial"/>
                <a:cs typeface="Arial"/>
              </a:rPr>
              <a:t>PrintStream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marR="354330" indent="-323850">
              <a:lnSpc>
                <a:spcPts val="2590"/>
              </a:lnSpc>
              <a:spcBef>
                <a:spcPts val="114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These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byte streams,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even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though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typically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write characters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console.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4058" y="2588408"/>
            <a:ext cx="414909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Reading</a:t>
            </a:r>
            <a:r>
              <a:rPr dirty="0" sz="3200" spc="-50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Console</a:t>
            </a:r>
            <a:r>
              <a:rPr dirty="0" sz="3200" spc="-50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Input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39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3952" y="118304"/>
            <a:ext cx="42887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Reading</a:t>
            </a:r>
            <a:r>
              <a:rPr dirty="0" spc="-45"/>
              <a:t> </a:t>
            </a:r>
            <a:r>
              <a:rPr dirty="0" spc="-5"/>
              <a:t>Console</a:t>
            </a:r>
            <a:r>
              <a:rPr dirty="0" spc="-45"/>
              <a:t> </a:t>
            </a:r>
            <a:r>
              <a:rPr dirty="0"/>
              <a:t>Input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257030" cy="387921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39941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early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days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Java, the only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way 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perform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console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input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was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use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byte stream.</a:t>
            </a:r>
            <a:endParaRPr sz="2400">
              <a:latin typeface="Arial MT"/>
              <a:cs typeface="Arial MT"/>
            </a:endParaRPr>
          </a:p>
          <a:p>
            <a:pPr marL="336550" marR="23177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However,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commercial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applications,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preferred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reading console input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use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character-oriented stream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 This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makes your program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easier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internationalize</a:t>
            </a:r>
            <a:r>
              <a:rPr dirty="0" sz="2400" spc="3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maintain.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Java, console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input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accomplished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reading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System.in. </a:t>
            </a:r>
            <a:r>
              <a:rPr dirty="0" sz="2400" spc="-65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obtain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character-based</a:t>
            </a:r>
            <a:r>
              <a:rPr dirty="0" sz="2400" spc="3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attached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console,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wrap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System.in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in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dirty="0" sz="2400" spc="-10">
                <a:latin typeface="Arial MT"/>
                <a:cs typeface="Arial MT"/>
              </a:rPr>
              <a:t>BufferedReader</a:t>
            </a:r>
            <a:r>
              <a:rPr dirty="0" sz="2400" spc="20"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object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commonly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 constructor is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shown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here: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i="1">
                <a:solidFill>
                  <a:srgbClr val="FF0000"/>
                </a:solidFill>
                <a:latin typeface="Arial"/>
                <a:cs typeface="Arial"/>
              </a:rPr>
              <a:t>BufferedReader(Reader</a:t>
            </a:r>
            <a:r>
              <a:rPr dirty="0" sz="2100" spc="-6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FF0000"/>
                </a:solidFill>
                <a:latin typeface="Arial"/>
                <a:cs typeface="Arial"/>
              </a:rPr>
              <a:t>inputReader)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2304" y="118304"/>
            <a:ext cx="475297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Reading</a:t>
            </a:r>
            <a:r>
              <a:rPr dirty="0" spc="-30"/>
              <a:t> </a:t>
            </a:r>
            <a:r>
              <a:rPr dirty="0" spc="-5"/>
              <a:t>Console</a:t>
            </a:r>
            <a:r>
              <a:rPr dirty="0" spc="-30"/>
              <a:t> </a:t>
            </a:r>
            <a:r>
              <a:rPr dirty="0"/>
              <a:t>Input</a:t>
            </a:r>
            <a:r>
              <a:rPr dirty="0" spc="-40"/>
              <a:t> </a:t>
            </a:r>
            <a:r>
              <a:rPr dirty="0"/>
              <a:t>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503" y="559471"/>
            <a:ext cx="9271000" cy="408686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2106930" indent="-324485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2106930" algn="l"/>
                <a:tab pos="2107565" algn="l"/>
              </a:tabLst>
            </a:pP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BufferedReader(Reader</a:t>
            </a:r>
            <a:r>
              <a:rPr dirty="0" sz="2400" spc="5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inputReader)</a:t>
            </a:r>
            <a:endParaRPr sz="2400">
              <a:latin typeface="Arial"/>
              <a:cs typeface="Arial"/>
            </a:endParaRPr>
          </a:p>
          <a:p>
            <a:pPr marL="336550" marR="768985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Reader</a:t>
            </a:r>
            <a:r>
              <a:rPr dirty="0" sz="2400" spc="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abstract class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So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object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not 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Reader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class.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 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concrete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subclasses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5">
                <a:solidFill>
                  <a:srgbClr val="C8201E"/>
                </a:solidFill>
                <a:latin typeface="Arial MT"/>
                <a:cs typeface="Arial MT"/>
              </a:rPr>
              <a:t>InputStreamReader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which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converts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bytes to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characters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obtain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InputStreamReader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object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linked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System.in,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 the following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constructor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69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InputStreamReader(System.in)</a:t>
            </a:r>
            <a:endParaRPr sz="2100">
              <a:latin typeface="Arial MT"/>
              <a:cs typeface="Arial MT"/>
            </a:endParaRPr>
          </a:p>
          <a:p>
            <a:pPr marL="336550" marR="1324610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Putting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together,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following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code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creates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BufferedReader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connected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keyboard: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2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5916" y="4283976"/>
            <a:ext cx="6300215" cy="7200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41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2938" y="118304"/>
            <a:ext cx="375221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Reading</a:t>
            </a:r>
            <a:r>
              <a:rPr dirty="0" spc="-90"/>
              <a:t> </a:t>
            </a:r>
            <a:r>
              <a:rPr dirty="0" spc="-5"/>
              <a:t>Characters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503" y="1600363"/>
            <a:ext cx="9199245" cy="307975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After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 statement executes, </a:t>
            </a: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br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character-based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 that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linked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console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through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System.in.</a:t>
            </a:r>
            <a:endParaRPr sz="2400">
              <a:latin typeface="Arial MT"/>
              <a:cs typeface="Arial MT"/>
            </a:endParaRPr>
          </a:p>
          <a:p>
            <a:pPr marL="336550" marR="74104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character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BufferedReader,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read(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).</a:t>
            </a:r>
            <a:r>
              <a:rPr dirty="0" sz="2400" spc="-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version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read(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we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69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int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read(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throws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IOException</a:t>
            </a:r>
            <a:endParaRPr sz="2100">
              <a:latin typeface="Arial MT"/>
              <a:cs typeface="Arial MT"/>
            </a:endParaRPr>
          </a:p>
          <a:p>
            <a:pPr marL="336550" marR="21590" indent="-323850">
              <a:lnSpc>
                <a:spcPts val="2590"/>
              </a:lnSpc>
              <a:spcBef>
                <a:spcPts val="113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Each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time 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read(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called,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character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 the input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returns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integer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value.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returns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–1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attempt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made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end of the stream.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844" y="828294"/>
            <a:ext cx="6300203" cy="7193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055" y="118304"/>
            <a:ext cx="62204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Update</a:t>
            </a:r>
            <a:r>
              <a:rPr dirty="0" spc="-35"/>
              <a:t> </a:t>
            </a:r>
            <a:r>
              <a:rPr dirty="0"/>
              <a:t>Path</a:t>
            </a:r>
            <a:r>
              <a:rPr dirty="0" spc="-45"/>
              <a:t> </a:t>
            </a:r>
            <a:r>
              <a:rPr dirty="0"/>
              <a:t>variables</a:t>
            </a:r>
            <a:r>
              <a:rPr dirty="0" spc="-5"/>
              <a:t> </a:t>
            </a:r>
            <a:r>
              <a:rPr dirty="0"/>
              <a:t>-</a:t>
            </a:r>
            <a:r>
              <a:rPr dirty="0" spc="-30"/>
              <a:t> </a:t>
            </a:r>
            <a:r>
              <a:rPr dirty="0"/>
              <a:t>Windows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86796" y="982718"/>
            <a:ext cx="8841105" cy="3294379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7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How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Temporary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JDK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Windows</a:t>
            </a:r>
            <a:endParaRPr sz="2400">
              <a:latin typeface="Arial MT"/>
              <a:cs typeface="Arial MT"/>
            </a:endParaRPr>
          </a:p>
          <a:p>
            <a:pPr lvl="1" marL="768985" indent="-288290">
              <a:lnSpc>
                <a:spcPct val="100000"/>
              </a:lnSpc>
              <a:spcBef>
                <a:spcPts val="6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768985" algn="l"/>
                <a:tab pos="769620" algn="l"/>
              </a:tabLst>
            </a:pP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set</a:t>
            </a:r>
            <a:r>
              <a:rPr dirty="0" sz="2400" spc="-15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path=C:\Program</a:t>
            </a:r>
            <a:r>
              <a:rPr dirty="0" sz="240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Files\Java\jdk1.6.0_23\bin</a:t>
            </a:r>
            <a:endParaRPr sz="24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How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Permanent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JDK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Windows</a:t>
            </a:r>
            <a:endParaRPr sz="2400">
              <a:latin typeface="Arial MT"/>
              <a:cs typeface="Arial MT"/>
            </a:endParaRPr>
          </a:p>
          <a:p>
            <a:pPr lvl="1" marL="768985" indent="-288290">
              <a:lnSpc>
                <a:spcPct val="100000"/>
              </a:lnSpc>
              <a:spcBef>
                <a:spcPts val="6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768985" algn="l"/>
                <a:tab pos="76962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Go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MyComputer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properties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-&gt;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Click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 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advanced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tab</a:t>
            </a:r>
            <a:endParaRPr sz="2400">
              <a:latin typeface="Arial MT"/>
              <a:cs typeface="Arial MT"/>
            </a:endParaRPr>
          </a:p>
          <a:p>
            <a:pPr marL="769620" marR="5080">
              <a:lnSpc>
                <a:spcPct val="100000"/>
              </a:lnSpc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-&gt;Click on environment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variables-&gt;Click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new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tab of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user variables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-&gt;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path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variable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name-&gt;Copy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bin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folder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-&gt;Paste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bin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folder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value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-&gt;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Click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 ok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button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4321" y="118304"/>
            <a:ext cx="50101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Reading</a:t>
            </a:r>
            <a:r>
              <a:rPr dirty="0" spc="-90"/>
              <a:t> </a:t>
            </a:r>
            <a:r>
              <a:rPr dirty="0"/>
              <a:t>console-summary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239250" cy="39128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24765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accept data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from keyboard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we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use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System.in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(</a:t>
            </a:r>
            <a:r>
              <a:rPr dirty="0" sz="2400" spc="-5" b="1" i="1">
                <a:solidFill>
                  <a:srgbClr val="009BDD"/>
                </a:solidFill>
                <a:latin typeface="Arial"/>
                <a:cs typeface="Arial"/>
              </a:rPr>
              <a:t>bytestream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).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We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connect keyboard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input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object.</a:t>
            </a:r>
            <a:endParaRPr sz="2400">
              <a:latin typeface="Arial MT"/>
              <a:cs typeface="Arial MT"/>
            </a:endParaRPr>
          </a:p>
          <a:p>
            <a:pPr marL="335915" marR="12446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we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can use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InputStreamReader</a:t>
            </a:r>
            <a:r>
              <a:rPr dirty="0" sz="2400" spc="2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read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data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 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keyboard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(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convert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byte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stream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character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stream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8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Now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data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reaches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InputSreamReader..</a:t>
            </a:r>
            <a:endParaRPr sz="2400">
              <a:latin typeface="Arial MT"/>
              <a:cs typeface="Arial MT"/>
            </a:endParaRPr>
          </a:p>
          <a:p>
            <a:pPr marL="336550" marR="405130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BufferedReader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read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the text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from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 character- </a:t>
            </a:r>
            <a:r>
              <a:rPr dirty="0" sz="2400" spc="-65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based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input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stream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make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fast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make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reading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efficient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buffering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 done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BufferedReader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class.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data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530" y="118304"/>
            <a:ext cx="57092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Reading</a:t>
            </a:r>
            <a:r>
              <a:rPr dirty="0" spc="-25"/>
              <a:t> </a:t>
            </a:r>
            <a:r>
              <a:rPr dirty="0" spc="-5"/>
              <a:t>console-summary</a:t>
            </a:r>
            <a:r>
              <a:rPr dirty="0" spc="-25"/>
              <a:t> </a:t>
            </a:r>
            <a:r>
              <a:rPr dirty="0"/>
              <a:t>...2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8877300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Create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BufferedReader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object 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connect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InputStreamReader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object 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033" y="2725075"/>
            <a:ext cx="8592820" cy="1209675"/>
          </a:xfrm>
          <a:prstGeom prst="rect">
            <a:avLst/>
          </a:prstGeom>
        </p:spPr>
        <p:txBody>
          <a:bodyPr wrap="square" lIns="0" tIns="48894" rIns="0" bIns="0" rtlCol="0" vert="horz">
            <a:spAutoFit/>
          </a:bodyPr>
          <a:lstStyle/>
          <a:p>
            <a:pPr marL="12700" marR="2016760">
              <a:lnSpc>
                <a:spcPts val="2270"/>
              </a:lnSpc>
              <a:spcBef>
                <a:spcPts val="384"/>
              </a:spcBef>
            </a:pPr>
            <a:r>
              <a:rPr dirty="0" sz="2100" spc="-10">
                <a:latin typeface="Calibri"/>
                <a:cs typeface="Calibri"/>
              </a:rPr>
              <a:t>InputStreamReader </a:t>
            </a:r>
            <a:r>
              <a:rPr dirty="0" sz="2100" spc="-5">
                <a:solidFill>
                  <a:srgbClr val="6A3D3D"/>
                </a:solidFill>
                <a:latin typeface="Calibri"/>
                <a:cs typeface="Calibri"/>
              </a:rPr>
              <a:t>in </a:t>
            </a:r>
            <a:r>
              <a:rPr dirty="0" sz="2100">
                <a:latin typeface="Calibri"/>
                <a:cs typeface="Calibri"/>
              </a:rPr>
              <a:t>= </a:t>
            </a:r>
            <a:r>
              <a:rPr dirty="0" sz="2100" spc="-5" b="1">
                <a:solidFill>
                  <a:srgbClr val="7E0054"/>
                </a:solidFill>
                <a:latin typeface="Calibri"/>
                <a:cs typeface="Calibri"/>
              </a:rPr>
              <a:t>new </a:t>
            </a:r>
            <a:r>
              <a:rPr dirty="0" sz="2100" spc="-10">
                <a:latin typeface="Calibri"/>
                <a:cs typeface="Calibri"/>
              </a:rPr>
              <a:t>InputStreamReader(System.</a:t>
            </a:r>
            <a:r>
              <a:rPr dirty="0" sz="2100" spc="-10" b="1" i="1">
                <a:solidFill>
                  <a:srgbClr val="0000C0"/>
                </a:solidFill>
                <a:latin typeface="Calibri"/>
                <a:cs typeface="Calibri"/>
              </a:rPr>
              <a:t>in</a:t>
            </a:r>
            <a:r>
              <a:rPr dirty="0" sz="2100" spc="-10">
                <a:latin typeface="Calibri"/>
                <a:cs typeface="Calibri"/>
              </a:rPr>
              <a:t>); </a:t>
            </a:r>
            <a:r>
              <a:rPr dirty="0" sz="2100" spc="-459">
                <a:latin typeface="Calibri"/>
                <a:cs typeface="Calibri"/>
              </a:rPr>
              <a:t> </a:t>
            </a:r>
            <a:r>
              <a:rPr dirty="0" sz="2100" spc="-15">
                <a:latin typeface="Calibri"/>
                <a:cs typeface="Calibri"/>
              </a:rPr>
              <a:t>BufferedReader</a:t>
            </a:r>
            <a:r>
              <a:rPr dirty="0" sz="2100" spc="-10"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6A3D3D"/>
                </a:solidFill>
                <a:latin typeface="Calibri"/>
                <a:cs typeface="Calibri"/>
              </a:rPr>
              <a:t>br</a:t>
            </a:r>
            <a:r>
              <a:rPr dirty="0" sz="2100" spc="-5">
                <a:solidFill>
                  <a:srgbClr val="6A3D3D"/>
                </a:solidFill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= </a:t>
            </a:r>
            <a:r>
              <a:rPr dirty="0" sz="2100" spc="-5" b="1">
                <a:solidFill>
                  <a:srgbClr val="7E0054"/>
                </a:solidFill>
                <a:latin typeface="Calibri"/>
                <a:cs typeface="Calibri"/>
              </a:rPr>
              <a:t>new </a:t>
            </a:r>
            <a:r>
              <a:rPr dirty="0" sz="2100" spc="-15">
                <a:latin typeface="Calibri"/>
                <a:cs typeface="Calibri"/>
              </a:rPr>
              <a:t>BufferedReader(</a:t>
            </a:r>
            <a:r>
              <a:rPr dirty="0" sz="2100" spc="-15">
                <a:solidFill>
                  <a:srgbClr val="6A3D3D"/>
                </a:solidFill>
                <a:latin typeface="Calibri"/>
                <a:cs typeface="Calibri"/>
              </a:rPr>
              <a:t>in</a:t>
            </a:r>
            <a:r>
              <a:rPr dirty="0" sz="2100" spc="-15">
                <a:latin typeface="Calibri"/>
                <a:cs typeface="Calibri"/>
              </a:rPr>
              <a:t>);</a:t>
            </a:r>
            <a:endParaRPr sz="2100">
              <a:latin typeface="Calibri"/>
              <a:cs typeface="Calibri"/>
            </a:endParaRPr>
          </a:p>
          <a:p>
            <a:pPr marL="1216025">
              <a:lnSpc>
                <a:spcPts val="2105"/>
              </a:lnSpc>
            </a:pPr>
            <a:r>
              <a:rPr dirty="0" sz="2100">
                <a:latin typeface="Calibri"/>
                <a:cs typeface="Calibri"/>
              </a:rPr>
              <a:t>Or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95"/>
              </a:lnSpc>
            </a:pPr>
            <a:r>
              <a:rPr dirty="0" sz="2100" spc="-15">
                <a:latin typeface="Calibri"/>
                <a:cs typeface="Calibri"/>
              </a:rPr>
              <a:t>BufferedReader</a:t>
            </a:r>
            <a:r>
              <a:rPr dirty="0" sz="2100" spc="-5">
                <a:latin typeface="Calibri"/>
                <a:cs typeface="Calibri"/>
              </a:rPr>
              <a:t> </a:t>
            </a:r>
            <a:r>
              <a:rPr dirty="0" u="heavy" sz="2100">
                <a:solidFill>
                  <a:srgbClr val="6A3D3D"/>
                </a:solidFill>
                <a:uFill>
                  <a:solidFill>
                    <a:srgbClr val="6A3D3D"/>
                  </a:solidFill>
                </a:uFill>
                <a:latin typeface="Calibri"/>
                <a:cs typeface="Calibri"/>
              </a:rPr>
              <a:t>br</a:t>
            </a:r>
            <a:r>
              <a:rPr dirty="0" sz="2100">
                <a:solidFill>
                  <a:srgbClr val="6A3D3D"/>
                </a:solidFill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=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7E0054"/>
                </a:solidFill>
                <a:latin typeface="Calibri"/>
                <a:cs typeface="Calibri"/>
              </a:rPr>
              <a:t>new</a:t>
            </a:r>
            <a:r>
              <a:rPr dirty="0" sz="2100" spc="5" b="1">
                <a:solidFill>
                  <a:srgbClr val="7E0054"/>
                </a:solidFill>
                <a:latin typeface="Calibri"/>
                <a:cs typeface="Calibri"/>
              </a:rPr>
              <a:t> </a:t>
            </a:r>
            <a:r>
              <a:rPr dirty="0" sz="2100" spc="-15">
                <a:latin typeface="Calibri"/>
                <a:cs typeface="Calibri"/>
              </a:rPr>
              <a:t>BufferedReader(</a:t>
            </a:r>
            <a:r>
              <a:rPr dirty="0" sz="2100" spc="-15" b="1">
                <a:solidFill>
                  <a:srgbClr val="7E0054"/>
                </a:solidFill>
                <a:latin typeface="Calibri"/>
                <a:cs typeface="Calibri"/>
              </a:rPr>
              <a:t>new</a:t>
            </a:r>
            <a:r>
              <a:rPr dirty="0" sz="2100" spc="-10" b="1">
                <a:solidFill>
                  <a:srgbClr val="7E0054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InputStreamReader(System.</a:t>
            </a:r>
            <a:r>
              <a:rPr dirty="0" sz="2100" spc="-10" b="1" i="1">
                <a:solidFill>
                  <a:srgbClr val="0000C0"/>
                </a:solidFill>
                <a:latin typeface="Calibri"/>
                <a:cs typeface="Calibri"/>
              </a:rPr>
              <a:t>in</a:t>
            </a:r>
            <a:r>
              <a:rPr dirty="0" sz="2100" spc="-10">
                <a:latin typeface="Calibri"/>
                <a:cs typeface="Calibri"/>
              </a:rPr>
              <a:t>));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121" y="1423794"/>
            <a:ext cx="9495301" cy="13045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44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530" y="118304"/>
            <a:ext cx="57092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Reading</a:t>
            </a:r>
            <a:r>
              <a:rPr dirty="0" spc="-25"/>
              <a:t> </a:t>
            </a:r>
            <a:r>
              <a:rPr dirty="0" spc="-5"/>
              <a:t>console-summary</a:t>
            </a:r>
            <a:r>
              <a:rPr dirty="0" spc="-25"/>
              <a:t> </a:t>
            </a:r>
            <a:r>
              <a:rPr dirty="0"/>
              <a:t>...3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0000" y="1965488"/>
            <a:ext cx="856742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95"/>
              </a:lnSpc>
            </a:pPr>
            <a:r>
              <a:rPr dirty="0" sz="2100" spc="-15">
                <a:latin typeface="Calibri"/>
                <a:cs typeface="Calibri"/>
              </a:rPr>
              <a:t>BufferedReader</a:t>
            </a:r>
            <a:r>
              <a:rPr dirty="0" sz="2100" spc="-5"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6A3D3D"/>
                </a:solidFill>
                <a:latin typeface="Calibri"/>
                <a:cs typeface="Calibri"/>
              </a:rPr>
              <a:t>br </a:t>
            </a:r>
            <a:r>
              <a:rPr dirty="0" sz="2100">
                <a:latin typeface="Calibri"/>
                <a:cs typeface="Calibri"/>
              </a:rPr>
              <a:t>=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7E0054"/>
                </a:solidFill>
                <a:latin typeface="Calibri"/>
                <a:cs typeface="Calibri"/>
              </a:rPr>
              <a:t>new</a:t>
            </a:r>
            <a:r>
              <a:rPr dirty="0" sz="2100" spc="5" b="1">
                <a:solidFill>
                  <a:srgbClr val="7E0054"/>
                </a:solidFill>
                <a:latin typeface="Calibri"/>
                <a:cs typeface="Calibri"/>
              </a:rPr>
              <a:t> </a:t>
            </a:r>
            <a:r>
              <a:rPr dirty="0" sz="2100" spc="-15">
                <a:latin typeface="Calibri"/>
                <a:cs typeface="Calibri"/>
              </a:rPr>
              <a:t>BufferedReader(</a:t>
            </a:r>
            <a:r>
              <a:rPr dirty="0" sz="2100" spc="-15" b="1">
                <a:solidFill>
                  <a:srgbClr val="7E0054"/>
                </a:solidFill>
                <a:latin typeface="Calibri"/>
                <a:cs typeface="Calibri"/>
              </a:rPr>
              <a:t>new</a:t>
            </a:r>
            <a:r>
              <a:rPr dirty="0" sz="2100" spc="-10" b="1">
                <a:solidFill>
                  <a:srgbClr val="7E0054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InputStreamReader(System.</a:t>
            </a:r>
            <a:r>
              <a:rPr dirty="0" sz="2100" spc="-10" b="1" i="1">
                <a:solidFill>
                  <a:srgbClr val="0000C0"/>
                </a:solidFill>
                <a:latin typeface="Calibri"/>
                <a:cs typeface="Calibri"/>
              </a:rPr>
              <a:t>in</a:t>
            </a:r>
            <a:r>
              <a:rPr dirty="0" sz="2100" spc="-10">
                <a:latin typeface="Calibri"/>
                <a:cs typeface="Calibri"/>
              </a:rPr>
              <a:t>));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18690" y="2195995"/>
            <a:ext cx="233679" cy="17780"/>
          </a:xfrm>
          <a:custGeom>
            <a:avLst/>
            <a:gdLst/>
            <a:ahLst/>
            <a:cxnLst/>
            <a:rect l="l" t="t" r="r" b="b"/>
            <a:pathLst>
              <a:path w="233680" h="17780">
                <a:moveTo>
                  <a:pt x="233171" y="0"/>
                </a:moveTo>
                <a:lnTo>
                  <a:pt x="0" y="0"/>
                </a:lnTo>
                <a:lnTo>
                  <a:pt x="0" y="17525"/>
                </a:lnTo>
                <a:lnTo>
                  <a:pt x="233171" y="17525"/>
                </a:lnTo>
                <a:lnTo>
                  <a:pt x="233171" y="0"/>
                </a:lnTo>
                <a:close/>
              </a:path>
            </a:pathLst>
          </a:custGeom>
          <a:solidFill>
            <a:srgbClr val="6A3D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7300" y="2174149"/>
            <a:ext cx="7365365" cy="9220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dirty="0" sz="2100" spc="-15" i="1">
                <a:solidFill>
                  <a:srgbClr val="2A5F99"/>
                </a:solidFill>
                <a:latin typeface="Calibri"/>
                <a:cs typeface="Calibri"/>
              </a:rPr>
              <a:t>System.in</a:t>
            </a:r>
            <a:r>
              <a:rPr dirty="0" sz="2100" spc="-30" i="1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5" i="1">
                <a:solidFill>
                  <a:srgbClr val="2A5F99"/>
                </a:solidFill>
                <a:latin typeface="Calibri"/>
                <a:cs typeface="Calibri"/>
              </a:rPr>
              <a:t>-&gt;</a:t>
            </a:r>
            <a:r>
              <a:rPr dirty="0" sz="2100" spc="-15" i="1">
                <a:solidFill>
                  <a:srgbClr val="2A5F99"/>
                </a:solidFill>
                <a:latin typeface="Calibri"/>
                <a:cs typeface="Calibri"/>
              </a:rPr>
              <a:t> keyboard(Byte</a:t>
            </a:r>
            <a:r>
              <a:rPr dirty="0" sz="2100" spc="-35" i="1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10" i="1">
                <a:solidFill>
                  <a:srgbClr val="2A5F99"/>
                </a:solidFill>
                <a:latin typeface="Calibri"/>
                <a:cs typeface="Calibri"/>
              </a:rPr>
              <a:t>stream)</a:t>
            </a:r>
            <a:endParaRPr sz="2100">
              <a:latin typeface="Calibri"/>
              <a:cs typeface="Calibri"/>
            </a:endParaRPr>
          </a:p>
          <a:p>
            <a:pPr marL="12700" marR="5080">
              <a:lnSpc>
                <a:spcPts val="2270"/>
              </a:lnSpc>
              <a:spcBef>
                <a:spcPts val="155"/>
              </a:spcBef>
            </a:pPr>
            <a:r>
              <a:rPr dirty="0" sz="2100" spc="-10">
                <a:solidFill>
                  <a:srgbClr val="2A5F99"/>
                </a:solidFill>
                <a:latin typeface="Calibri"/>
                <a:cs typeface="Calibri"/>
              </a:rPr>
              <a:t>Convert</a:t>
            </a:r>
            <a:r>
              <a:rPr dirty="0" sz="2100" spc="-5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2A5F99"/>
                </a:solidFill>
                <a:latin typeface="Calibri"/>
                <a:cs typeface="Calibri"/>
              </a:rPr>
              <a:t>byte </a:t>
            </a:r>
            <a:r>
              <a:rPr dirty="0" sz="2100" spc="-15">
                <a:solidFill>
                  <a:srgbClr val="2A5F99"/>
                </a:solidFill>
                <a:latin typeface="Calibri"/>
                <a:cs typeface="Calibri"/>
              </a:rPr>
              <a:t>steam </a:t>
            </a:r>
            <a:r>
              <a:rPr dirty="0" sz="2100" spc="-10">
                <a:solidFill>
                  <a:srgbClr val="2A5F99"/>
                </a:solidFill>
                <a:latin typeface="Calibri"/>
                <a:cs typeface="Calibri"/>
              </a:rPr>
              <a:t>to</a:t>
            </a:r>
            <a:r>
              <a:rPr dirty="0" sz="2100" spc="-5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2A5F99"/>
                </a:solidFill>
                <a:latin typeface="Calibri"/>
                <a:cs typeface="Calibri"/>
              </a:rPr>
              <a:t>character</a:t>
            </a:r>
            <a:r>
              <a:rPr dirty="0" sz="2100" spc="-15">
                <a:solidFill>
                  <a:srgbClr val="2A5F99"/>
                </a:solidFill>
                <a:latin typeface="Calibri"/>
                <a:cs typeface="Calibri"/>
              </a:rPr>
              <a:t> stream</a:t>
            </a:r>
            <a:r>
              <a:rPr dirty="0" sz="2100" spc="-5">
                <a:solidFill>
                  <a:srgbClr val="2A5F99"/>
                </a:solidFill>
                <a:latin typeface="Calibri"/>
                <a:cs typeface="Calibri"/>
              </a:rPr>
              <a:t> using</a:t>
            </a:r>
            <a:r>
              <a:rPr dirty="0" sz="2100" spc="-10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2A5F99"/>
                </a:solidFill>
                <a:latin typeface="Calibri"/>
                <a:cs typeface="Calibri"/>
              </a:rPr>
              <a:t>InputStreamReader. </a:t>
            </a:r>
            <a:r>
              <a:rPr dirty="0" sz="2100" spc="-15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2A5F99"/>
                </a:solidFill>
                <a:latin typeface="Calibri"/>
                <a:cs typeface="Calibri"/>
              </a:rPr>
              <a:t>Then</a:t>
            </a:r>
            <a:r>
              <a:rPr dirty="0" sz="2100" spc="-10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15">
                <a:solidFill>
                  <a:srgbClr val="2A5F99"/>
                </a:solidFill>
                <a:latin typeface="Calibri"/>
                <a:cs typeface="Calibri"/>
              </a:rPr>
              <a:t>wrap</a:t>
            </a:r>
            <a:r>
              <a:rPr dirty="0" sz="2100" spc="-10">
                <a:solidFill>
                  <a:srgbClr val="2A5F99"/>
                </a:solidFill>
                <a:latin typeface="Calibri"/>
                <a:cs typeface="Calibri"/>
              </a:rPr>
              <a:t> that</a:t>
            </a:r>
            <a:r>
              <a:rPr dirty="0" sz="2100" spc="-25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2A5F99"/>
                </a:solidFill>
                <a:latin typeface="Calibri"/>
                <a:cs typeface="Calibri"/>
              </a:rPr>
              <a:t>character</a:t>
            </a:r>
            <a:r>
              <a:rPr dirty="0" sz="2100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15">
                <a:solidFill>
                  <a:srgbClr val="2A5F99"/>
                </a:solidFill>
                <a:latin typeface="Calibri"/>
                <a:cs typeface="Calibri"/>
              </a:rPr>
              <a:t>stream</a:t>
            </a:r>
            <a:r>
              <a:rPr dirty="0" sz="2100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2A5F99"/>
                </a:solidFill>
                <a:latin typeface="Calibri"/>
                <a:cs typeface="Calibri"/>
              </a:rPr>
              <a:t>in</a:t>
            </a:r>
            <a:r>
              <a:rPr dirty="0" sz="2100" spc="10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2A5F99"/>
                </a:solidFill>
                <a:latin typeface="Calibri"/>
                <a:cs typeface="Calibri"/>
              </a:rPr>
              <a:t>a</a:t>
            </a:r>
            <a:r>
              <a:rPr dirty="0" sz="2100" spc="-15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2A5F99"/>
                </a:solidFill>
                <a:latin typeface="Calibri"/>
                <a:cs typeface="Calibri"/>
              </a:rPr>
              <a:t>buffered</a:t>
            </a:r>
            <a:r>
              <a:rPr dirty="0" sz="2100" spc="-5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15">
                <a:solidFill>
                  <a:srgbClr val="2A5F99"/>
                </a:solidFill>
                <a:latin typeface="Calibri"/>
                <a:cs typeface="Calibri"/>
              </a:rPr>
              <a:t>strea</a:t>
            </a:r>
            <a:r>
              <a:rPr dirty="0" sz="2100" spc="10">
                <a:solidFill>
                  <a:srgbClr val="2A5F99"/>
                </a:solidFill>
                <a:latin typeface="Calibri"/>
                <a:cs typeface="Calibri"/>
              </a:rPr>
              <a:t> </a:t>
            </a:r>
            <a:r>
              <a:rPr dirty="0" sz="2100" spc="-15">
                <a:solidFill>
                  <a:srgbClr val="2A5F99"/>
                </a:solidFill>
                <a:latin typeface="Calibri"/>
                <a:cs typeface="Calibri"/>
              </a:rPr>
              <a:t>BufferedReader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121" y="775337"/>
            <a:ext cx="9495301" cy="130529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45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793" y="720089"/>
            <a:ext cx="9558515" cy="48928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9896" y="118304"/>
            <a:ext cx="521906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dirty="0" spc="-35"/>
              <a:t> </a:t>
            </a:r>
            <a:r>
              <a:rPr dirty="0" spc="-5"/>
              <a:t>1-</a:t>
            </a:r>
            <a:r>
              <a:rPr dirty="0" spc="-30"/>
              <a:t> </a:t>
            </a:r>
            <a:r>
              <a:rPr dirty="0" spc="-5"/>
              <a:t>Read</a:t>
            </a:r>
            <a:r>
              <a:rPr dirty="0" spc="-30"/>
              <a:t> </a:t>
            </a:r>
            <a:r>
              <a:rPr dirty="0" spc="-5"/>
              <a:t>Character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485" y="720089"/>
            <a:ext cx="9153143" cy="48927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8118" y="118304"/>
            <a:ext cx="468312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dirty="0" spc="-30"/>
              <a:t> </a:t>
            </a:r>
            <a:r>
              <a:rPr dirty="0"/>
              <a:t>2</a:t>
            </a:r>
            <a:r>
              <a:rPr dirty="0" spc="-30"/>
              <a:t> </a:t>
            </a:r>
            <a:r>
              <a:rPr dirty="0"/>
              <a:t>–</a:t>
            </a:r>
            <a:r>
              <a:rPr dirty="0" spc="-30"/>
              <a:t> </a:t>
            </a:r>
            <a:r>
              <a:rPr dirty="0" spc="-5"/>
              <a:t>Read</a:t>
            </a:r>
            <a:r>
              <a:rPr dirty="0" spc="-25"/>
              <a:t> </a:t>
            </a:r>
            <a:r>
              <a:rPr dirty="0"/>
              <a:t>String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9281" y="5202727"/>
            <a:ext cx="2241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47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374" y="5202727"/>
            <a:ext cx="454659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17-</a:t>
            </a:r>
            <a:r>
              <a:rPr dirty="0" sz="1400" spc="-114">
                <a:solidFill>
                  <a:srgbClr val="FFFFFF"/>
                </a:solidFill>
                <a:latin typeface="Arial MT"/>
                <a:cs typeface="Arial MT"/>
              </a:rPr>
              <a:t>11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9893" y="118304"/>
            <a:ext cx="423989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dirty="0" spc="-35"/>
              <a:t> </a:t>
            </a:r>
            <a:r>
              <a:rPr dirty="0" spc="-5"/>
              <a:t>3-</a:t>
            </a:r>
            <a:r>
              <a:rPr dirty="0" spc="-90"/>
              <a:t> </a:t>
            </a:r>
            <a:r>
              <a:rPr dirty="0" spc="-35"/>
              <a:t>Tiny</a:t>
            </a:r>
            <a:r>
              <a:rPr dirty="0" spc="-40"/>
              <a:t> </a:t>
            </a:r>
            <a:r>
              <a:rPr dirty="0"/>
              <a:t>Editor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8367"/>
            <a:ext cx="10075925" cy="47426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48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693" y="720089"/>
            <a:ext cx="8872715" cy="43197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553" y="118304"/>
            <a:ext cx="586994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dirty="0" spc="-25"/>
              <a:t> </a:t>
            </a:r>
            <a:r>
              <a:rPr dirty="0" spc="-5"/>
              <a:t>3-</a:t>
            </a:r>
            <a:r>
              <a:rPr dirty="0" spc="-75"/>
              <a:t> </a:t>
            </a:r>
            <a:r>
              <a:rPr dirty="0" spc="-35"/>
              <a:t>Tiny </a:t>
            </a:r>
            <a:r>
              <a:rPr dirty="0"/>
              <a:t>Editor</a:t>
            </a:r>
            <a:r>
              <a:rPr dirty="0" spc="-20"/>
              <a:t> </a:t>
            </a:r>
            <a:r>
              <a:rPr dirty="0"/>
              <a:t>-</a:t>
            </a:r>
            <a:r>
              <a:rPr dirty="0" spc="-25"/>
              <a:t> </a:t>
            </a:r>
            <a:r>
              <a:rPr dirty="0"/>
              <a:t>Output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49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768" y="720089"/>
            <a:ext cx="8450567" cy="48927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7527" y="118304"/>
            <a:ext cx="55232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Read</a:t>
            </a:r>
            <a:r>
              <a:rPr dirty="0" spc="-35"/>
              <a:t> </a:t>
            </a:r>
            <a:r>
              <a:rPr dirty="0" spc="-5"/>
              <a:t>Console</a:t>
            </a:r>
            <a:r>
              <a:rPr dirty="0" spc="-25"/>
              <a:t> </a:t>
            </a:r>
            <a:r>
              <a:rPr dirty="0"/>
              <a:t>Input</a:t>
            </a:r>
            <a:r>
              <a:rPr dirty="0" spc="-40"/>
              <a:t> </a:t>
            </a:r>
            <a:r>
              <a:rPr dirty="0"/>
              <a:t>functions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50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3609" y="2588408"/>
            <a:ext cx="421005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5">
                <a:solidFill>
                  <a:srgbClr val="000000"/>
                </a:solidFill>
              </a:rPr>
              <a:t>Writing</a:t>
            </a:r>
            <a:r>
              <a:rPr dirty="0" sz="3200" spc="-30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Console</a:t>
            </a:r>
            <a:r>
              <a:rPr dirty="0" sz="3200" spc="-40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Output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51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4267" y="118304"/>
            <a:ext cx="43503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Writing</a:t>
            </a:r>
            <a:r>
              <a:rPr dirty="0" spc="-45"/>
              <a:t> </a:t>
            </a:r>
            <a:r>
              <a:rPr dirty="0" spc="-5"/>
              <a:t>Console</a:t>
            </a:r>
            <a:r>
              <a:rPr dirty="0" spc="-35"/>
              <a:t> </a:t>
            </a:r>
            <a:r>
              <a:rPr dirty="0"/>
              <a:t>Output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919472"/>
            <a:ext cx="9229090" cy="349059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Console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output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usually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done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through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print(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println().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These methods are defined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PrintStream.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PrintStream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derived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OutputStream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System</a:t>
            </a:r>
            <a:r>
              <a:rPr dirty="0" sz="2100" spc="-25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–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final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java.lang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b="1">
                <a:solidFill>
                  <a:srgbClr val="009BDD"/>
                </a:solidFill>
                <a:latin typeface="Arial"/>
                <a:cs typeface="Arial"/>
              </a:rPr>
              <a:t>out</a:t>
            </a:r>
            <a:r>
              <a:rPr dirty="0" sz="2100" spc="5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–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static</a:t>
            </a:r>
            <a:r>
              <a:rPr dirty="0" sz="21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member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System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object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PrintStream</a:t>
            </a:r>
            <a:endParaRPr sz="2100">
              <a:latin typeface="Arial MT"/>
              <a:cs typeface="Arial MT"/>
            </a:endParaRPr>
          </a:p>
          <a:p>
            <a:pPr lvl="1" marL="767715" marR="5080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println()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-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method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PrintStream which prints whatever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passed to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standard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output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your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screen.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b="1" i="1">
                <a:solidFill>
                  <a:srgbClr val="009BDD"/>
                </a:solidFill>
                <a:latin typeface="Arial"/>
                <a:cs typeface="Arial"/>
              </a:rPr>
              <a:t>System.out.println()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055" y="118304"/>
            <a:ext cx="62204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Update</a:t>
            </a:r>
            <a:r>
              <a:rPr dirty="0" spc="-35"/>
              <a:t> </a:t>
            </a:r>
            <a:r>
              <a:rPr dirty="0"/>
              <a:t>Path</a:t>
            </a:r>
            <a:r>
              <a:rPr dirty="0" spc="-45"/>
              <a:t> </a:t>
            </a:r>
            <a:r>
              <a:rPr dirty="0"/>
              <a:t>variables</a:t>
            </a:r>
            <a:r>
              <a:rPr dirty="0" spc="-5"/>
              <a:t> </a:t>
            </a:r>
            <a:r>
              <a:rPr dirty="0"/>
              <a:t>-</a:t>
            </a:r>
            <a:r>
              <a:rPr dirty="0" spc="-30"/>
              <a:t> </a:t>
            </a:r>
            <a:r>
              <a:rPr dirty="0"/>
              <a:t>Windows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844" y="675894"/>
            <a:ext cx="6305537" cy="4724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2" y="720102"/>
            <a:ext cx="8999980" cy="49507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8037" y="118304"/>
            <a:ext cx="498348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PrintStream</a:t>
            </a:r>
            <a:r>
              <a:rPr dirty="0" spc="-65"/>
              <a:t> </a:t>
            </a:r>
            <a:r>
              <a:rPr dirty="0"/>
              <a:t>-</a:t>
            </a:r>
            <a:r>
              <a:rPr dirty="0" spc="-60"/>
              <a:t> </a:t>
            </a:r>
            <a:r>
              <a:rPr dirty="0" spc="-5"/>
              <a:t>Constructors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53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Writing</a:t>
            </a:r>
            <a:r>
              <a:rPr dirty="0" spc="-45"/>
              <a:t> </a:t>
            </a:r>
            <a:r>
              <a:rPr dirty="0" spc="-5"/>
              <a:t>Console</a:t>
            </a:r>
            <a:r>
              <a:rPr dirty="0" spc="-35"/>
              <a:t> </a:t>
            </a:r>
            <a:r>
              <a:rPr dirty="0"/>
              <a:t>Output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561757"/>
            <a:ext cx="4855210" cy="427736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8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1800" spc="-5" b="1">
                <a:solidFill>
                  <a:srgbClr val="009BDD"/>
                </a:solidFill>
                <a:latin typeface="Arial"/>
                <a:cs typeface="Arial"/>
              </a:rPr>
              <a:t>Method Overloading</a:t>
            </a:r>
            <a:r>
              <a:rPr dirty="0" sz="18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9BDD"/>
                </a:solidFill>
                <a:latin typeface="Arial"/>
                <a:cs typeface="Arial"/>
              </a:rPr>
              <a:t>in</a:t>
            </a:r>
            <a:r>
              <a:rPr dirty="0" sz="180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9BDD"/>
                </a:solidFill>
                <a:latin typeface="Arial"/>
                <a:cs typeface="Arial"/>
              </a:rPr>
              <a:t>PrintStream</a:t>
            </a:r>
            <a:r>
              <a:rPr dirty="0" sz="1800" spc="-2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9BDD"/>
                </a:solidFill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85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1800" spc="-5" i="1">
                <a:solidFill>
                  <a:srgbClr val="009BDD"/>
                </a:solidFill>
                <a:latin typeface="Arial"/>
                <a:cs typeface="Arial"/>
              </a:rPr>
              <a:t>println()</a:t>
            </a:r>
            <a:endParaRPr sz="18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8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1800" spc="-5" i="1">
                <a:solidFill>
                  <a:srgbClr val="009BDD"/>
                </a:solidFill>
                <a:latin typeface="Arial"/>
                <a:cs typeface="Arial"/>
              </a:rPr>
              <a:t>println(boolean)</a:t>
            </a:r>
            <a:endParaRPr sz="18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9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1800" spc="-5" i="1">
                <a:solidFill>
                  <a:srgbClr val="009BDD"/>
                </a:solidFill>
                <a:latin typeface="Arial"/>
                <a:cs typeface="Arial"/>
              </a:rPr>
              <a:t>println(char)</a:t>
            </a:r>
            <a:endParaRPr sz="18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8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1800" spc="-5" i="1">
                <a:solidFill>
                  <a:srgbClr val="009BDD"/>
                </a:solidFill>
                <a:latin typeface="Arial"/>
                <a:cs typeface="Arial"/>
              </a:rPr>
              <a:t>println(char[])</a:t>
            </a:r>
            <a:endParaRPr sz="18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8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1800" spc="-5" i="1">
                <a:solidFill>
                  <a:srgbClr val="009BDD"/>
                </a:solidFill>
                <a:latin typeface="Arial"/>
                <a:cs typeface="Arial"/>
              </a:rPr>
              <a:t>println(double)</a:t>
            </a:r>
            <a:endParaRPr sz="18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9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1800" spc="-5" i="1">
                <a:solidFill>
                  <a:srgbClr val="009BDD"/>
                </a:solidFill>
                <a:latin typeface="Arial"/>
                <a:cs typeface="Arial"/>
              </a:rPr>
              <a:t>println(float)</a:t>
            </a:r>
            <a:endParaRPr sz="18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8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1800" spc="-5" i="1">
                <a:solidFill>
                  <a:srgbClr val="009BDD"/>
                </a:solidFill>
                <a:latin typeface="Arial"/>
                <a:cs typeface="Arial"/>
              </a:rPr>
              <a:t>println(int)</a:t>
            </a:r>
            <a:endParaRPr sz="18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85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1800" spc="-5" i="1">
                <a:solidFill>
                  <a:srgbClr val="009BDD"/>
                </a:solidFill>
                <a:latin typeface="Arial"/>
                <a:cs typeface="Arial"/>
              </a:rPr>
              <a:t>println(long)</a:t>
            </a:r>
            <a:endParaRPr sz="18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85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1800" spc="-5" i="1">
                <a:solidFill>
                  <a:srgbClr val="009BDD"/>
                </a:solidFill>
                <a:latin typeface="Arial"/>
                <a:cs typeface="Arial"/>
              </a:rPr>
              <a:t>println(java.lang.Object)</a:t>
            </a:r>
            <a:endParaRPr sz="18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85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1800" spc="-5" i="1">
                <a:solidFill>
                  <a:srgbClr val="009BDD"/>
                </a:solidFill>
                <a:latin typeface="Arial"/>
                <a:cs typeface="Arial"/>
              </a:rPr>
              <a:t>println(java.lang.String)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504" y="919472"/>
            <a:ext cx="8139430" cy="143256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rintStream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derived from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OutputStream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PrintStream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also implements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low-level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write( 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write(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 used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console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55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4267" y="118304"/>
            <a:ext cx="43503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Writing</a:t>
            </a:r>
            <a:r>
              <a:rPr dirty="0" spc="-45"/>
              <a:t> </a:t>
            </a:r>
            <a:r>
              <a:rPr dirty="0" spc="-5"/>
              <a:t>Console</a:t>
            </a:r>
            <a:r>
              <a:rPr dirty="0" spc="-35"/>
              <a:t> </a:t>
            </a:r>
            <a:r>
              <a:rPr dirty="0"/>
              <a:t>Output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890843"/>
            <a:ext cx="7764145" cy="182689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PrintStream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 overloading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write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public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void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write(int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b)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throws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IOException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public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void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write(int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b)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throws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IOException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public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void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write(byte[]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b,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off,</a:t>
            </a:r>
            <a:r>
              <a:rPr dirty="0" sz="21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len) throws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IOException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4627" y="118304"/>
            <a:ext cx="264985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Console</a:t>
            </a:r>
            <a:r>
              <a:rPr dirty="0" spc="-80"/>
              <a:t> </a:t>
            </a:r>
            <a:r>
              <a:rPr dirty="0" spc="-15"/>
              <a:t>Write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32" y="911721"/>
            <a:ext cx="9009930" cy="38096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57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4627" y="118304"/>
            <a:ext cx="264985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Console</a:t>
            </a:r>
            <a:r>
              <a:rPr dirty="0" spc="-80"/>
              <a:t> </a:t>
            </a:r>
            <a:r>
              <a:rPr dirty="0" spc="-15"/>
              <a:t>Write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890843"/>
            <a:ext cx="9272270" cy="434911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Need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enable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automatic flush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is,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flush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content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buffer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output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device automatically.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i="1">
                <a:solidFill>
                  <a:srgbClr val="C8201E"/>
                </a:solidFill>
                <a:latin typeface="Arial"/>
                <a:cs typeface="Arial"/>
              </a:rPr>
              <a:t>Will</a:t>
            </a:r>
            <a:r>
              <a:rPr dirty="0" sz="2100" spc="-15" i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C8201E"/>
                </a:solidFill>
                <a:latin typeface="Arial"/>
                <a:cs typeface="Arial"/>
              </a:rPr>
              <a:t>display</a:t>
            </a:r>
            <a:r>
              <a:rPr dirty="0" sz="2100" spc="-15" i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i="1">
                <a:solidFill>
                  <a:srgbClr val="C8201E"/>
                </a:solidFill>
                <a:latin typeface="Arial"/>
                <a:cs typeface="Arial"/>
              </a:rPr>
              <a:t>in</a:t>
            </a:r>
            <a:r>
              <a:rPr dirty="0" sz="2100" spc="-20" i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C8201E"/>
                </a:solidFill>
                <a:latin typeface="Arial"/>
                <a:cs typeface="Arial"/>
              </a:rPr>
              <a:t>device</a:t>
            </a:r>
            <a:r>
              <a:rPr dirty="0" sz="2100" spc="-10" i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C8201E"/>
                </a:solidFill>
                <a:latin typeface="Arial"/>
                <a:cs typeface="Arial"/>
              </a:rPr>
              <a:t>console</a:t>
            </a:r>
            <a:r>
              <a:rPr dirty="0" sz="2100" spc="-15" i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C8201E"/>
                </a:solidFill>
                <a:latin typeface="Arial"/>
                <a:cs typeface="Arial"/>
              </a:rPr>
              <a:t>only</a:t>
            </a:r>
            <a:r>
              <a:rPr dirty="0" sz="2100" spc="-20" i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i="1">
                <a:solidFill>
                  <a:srgbClr val="C8201E"/>
                </a:solidFill>
                <a:latin typeface="Arial"/>
                <a:cs typeface="Arial"/>
              </a:rPr>
              <a:t>if</a:t>
            </a:r>
            <a:r>
              <a:rPr dirty="0" sz="2100" spc="-5" i="1">
                <a:solidFill>
                  <a:srgbClr val="C8201E"/>
                </a:solidFill>
                <a:latin typeface="Arial"/>
                <a:cs typeface="Arial"/>
              </a:rPr>
              <a:t> buffer </a:t>
            </a:r>
            <a:r>
              <a:rPr dirty="0" sz="2100" i="1">
                <a:solidFill>
                  <a:srgbClr val="C8201E"/>
                </a:solidFill>
                <a:latin typeface="Arial"/>
                <a:cs typeface="Arial"/>
              </a:rPr>
              <a:t>is</a:t>
            </a:r>
            <a:r>
              <a:rPr dirty="0" sz="2100" spc="-20" i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spc="-5" i="1">
                <a:solidFill>
                  <a:srgbClr val="C8201E"/>
                </a:solidFill>
                <a:latin typeface="Arial"/>
                <a:cs typeface="Arial"/>
              </a:rPr>
              <a:t>flushed</a:t>
            </a:r>
            <a:endParaRPr sz="2100">
              <a:latin typeface="Arial"/>
              <a:cs typeface="Arial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auto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flush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happen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buffer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full.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Buffer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full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detected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endParaRPr sz="2100">
              <a:latin typeface="Arial MT"/>
              <a:cs typeface="Arial MT"/>
            </a:endParaRPr>
          </a:p>
          <a:p>
            <a:pPr lvl="2" marL="1200150" indent="-288290">
              <a:lnSpc>
                <a:spcPct val="100000"/>
              </a:lnSpc>
              <a:spcBef>
                <a:spcPts val="61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18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find</a:t>
            </a:r>
            <a:r>
              <a:rPr dirty="0" sz="18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18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new</a:t>
            </a:r>
            <a:r>
              <a:rPr dirty="0" sz="18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line</a:t>
            </a:r>
            <a:r>
              <a:rPr dirty="0" sz="18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char</a:t>
            </a:r>
            <a:r>
              <a:rPr dirty="0" sz="18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-</a:t>
            </a:r>
            <a:r>
              <a:rPr dirty="0" sz="18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 spc="-5" b="1">
                <a:solidFill>
                  <a:srgbClr val="C8201E"/>
                </a:solidFill>
                <a:latin typeface="Arial"/>
                <a:cs typeface="Arial"/>
              </a:rPr>
              <a:t>‘/n’</a:t>
            </a:r>
            <a:endParaRPr sz="1800">
              <a:latin typeface="Arial"/>
              <a:cs typeface="Arial"/>
            </a:endParaRPr>
          </a:p>
          <a:p>
            <a:pPr lvl="1" marL="767715" indent="-324485">
              <a:lnSpc>
                <a:spcPct val="100000"/>
              </a:lnSpc>
              <a:spcBef>
                <a:spcPts val="89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can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flush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explicitely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call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 b="1">
                <a:solidFill>
                  <a:srgbClr val="C8201E"/>
                </a:solidFill>
                <a:latin typeface="Arial"/>
                <a:cs typeface="Arial"/>
              </a:rPr>
              <a:t>out.flush()</a:t>
            </a:r>
            <a:endParaRPr sz="21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77C9ED"/>
              </a:buClr>
              <a:buFont typeface="Wingdings"/>
              <a:buChar char=""/>
            </a:pPr>
            <a:endParaRPr sz="2300">
              <a:latin typeface="Arial"/>
              <a:cs typeface="Arial"/>
            </a:endParaRPr>
          </a:p>
          <a:p>
            <a:pPr lvl="1" marL="767715" indent="-324485">
              <a:lnSpc>
                <a:spcPct val="100000"/>
              </a:lnSpc>
              <a:spcBef>
                <a:spcPts val="167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b="1">
                <a:solidFill>
                  <a:srgbClr val="C8201E"/>
                </a:solidFill>
                <a:latin typeface="Arial"/>
                <a:cs typeface="Arial"/>
              </a:rPr>
              <a:t>Println() will</a:t>
            </a:r>
            <a:r>
              <a:rPr dirty="0" sz="2100" spc="15" b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C8201E"/>
                </a:solidFill>
                <a:latin typeface="Arial"/>
                <a:cs typeface="Arial"/>
              </a:rPr>
              <a:t>do </a:t>
            </a:r>
            <a:r>
              <a:rPr dirty="0" sz="2100" spc="-5" b="1">
                <a:solidFill>
                  <a:srgbClr val="C8201E"/>
                </a:solidFill>
                <a:latin typeface="Arial"/>
                <a:cs typeface="Arial"/>
              </a:rPr>
              <a:t>flush</a:t>
            </a:r>
            <a:r>
              <a:rPr dirty="0" sz="2100" b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C8201E"/>
                </a:solidFill>
                <a:latin typeface="Arial"/>
                <a:cs typeface="Arial"/>
              </a:rPr>
              <a:t>implicitely</a:t>
            </a:r>
            <a:endParaRPr sz="2100">
              <a:latin typeface="Arial"/>
              <a:cs typeface="Arial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b="1">
                <a:solidFill>
                  <a:srgbClr val="C8201E"/>
                </a:solidFill>
                <a:latin typeface="Arial"/>
                <a:cs typeface="Arial"/>
              </a:rPr>
              <a:t>So </a:t>
            </a:r>
            <a:r>
              <a:rPr dirty="0" sz="2100" b="1">
                <a:solidFill>
                  <a:srgbClr val="C8201E"/>
                </a:solidFill>
                <a:latin typeface="Arial"/>
                <a:cs typeface="Arial"/>
              </a:rPr>
              <a:t>no</a:t>
            </a:r>
            <a:r>
              <a:rPr dirty="0" sz="2100" spc="5" b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C8201E"/>
                </a:solidFill>
                <a:latin typeface="Arial"/>
                <a:cs typeface="Arial"/>
              </a:rPr>
              <a:t>need</a:t>
            </a:r>
            <a:r>
              <a:rPr dirty="0" sz="2100" spc="-20" b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C8201E"/>
                </a:solidFill>
                <a:latin typeface="Arial"/>
                <a:cs typeface="Arial"/>
              </a:rPr>
              <a:t>to</a:t>
            </a:r>
            <a:r>
              <a:rPr dirty="0" sz="2100" spc="-10" b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C8201E"/>
                </a:solidFill>
                <a:latin typeface="Arial"/>
                <a:cs typeface="Arial"/>
              </a:rPr>
              <a:t>call</a:t>
            </a:r>
            <a:r>
              <a:rPr dirty="0" sz="2100" spc="-10" b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C8201E"/>
                </a:solidFill>
                <a:latin typeface="Arial"/>
                <a:cs typeface="Arial"/>
              </a:rPr>
              <a:t>flush,</a:t>
            </a:r>
            <a:r>
              <a:rPr dirty="0" sz="2100" spc="-10" b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C8201E"/>
                </a:solidFill>
                <a:latin typeface="Arial"/>
                <a:cs typeface="Arial"/>
              </a:rPr>
              <a:t>or</a:t>
            </a:r>
            <a:r>
              <a:rPr dirty="0" sz="2100" spc="-10" b="1">
                <a:solidFill>
                  <a:srgbClr val="C8201E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C8201E"/>
                </a:solidFill>
                <a:latin typeface="Arial"/>
                <a:cs typeface="Arial"/>
              </a:rPr>
              <a:t>\n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2819" y="2880359"/>
            <a:ext cx="3657243" cy="151378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58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3083" y="2588408"/>
            <a:ext cx="297180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5">
                <a:solidFill>
                  <a:srgbClr val="000000"/>
                </a:solidFill>
              </a:rPr>
              <a:t>PrintWriter</a:t>
            </a:r>
            <a:r>
              <a:rPr dirty="0" sz="3200" spc="-40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class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59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34" y="118304"/>
            <a:ext cx="30670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PrintWriter</a:t>
            </a:r>
            <a:r>
              <a:rPr dirty="0" spc="-85"/>
              <a:t> </a:t>
            </a:r>
            <a:r>
              <a:rPr dirty="0"/>
              <a:t>class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8968105" cy="311467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real-world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programs,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recommended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console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through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PrintWriter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stream.</a:t>
            </a:r>
            <a:endParaRPr sz="2400">
              <a:latin typeface="Arial MT"/>
              <a:cs typeface="Arial MT"/>
            </a:endParaRPr>
          </a:p>
          <a:p>
            <a:pPr marL="336550" marR="788035" indent="-324485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Prints formatted representations of objects to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text-output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stream.</a:t>
            </a:r>
            <a:endParaRPr sz="2400">
              <a:latin typeface="Arial MT"/>
              <a:cs typeface="Arial MT"/>
            </a:endParaRPr>
          </a:p>
          <a:p>
            <a:pPr marL="336550" marR="129286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all 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 methods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found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PrintStream.</a:t>
            </a:r>
            <a:endParaRPr sz="2400">
              <a:latin typeface="Arial MT"/>
              <a:cs typeface="Arial MT"/>
            </a:endParaRPr>
          </a:p>
          <a:p>
            <a:pPr marL="336550" marR="448309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does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not contain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raw bytes,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which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should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 unencoded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byte streams.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34" y="118304"/>
            <a:ext cx="30670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PrintWriter</a:t>
            </a:r>
            <a:r>
              <a:rPr dirty="0" spc="-85"/>
              <a:t> </a:t>
            </a:r>
            <a:r>
              <a:rPr dirty="0"/>
              <a:t>class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890843"/>
            <a:ext cx="9036050" cy="302260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Got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many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Constructors,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 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given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here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PrintWriter(OutputStream outputStream, boolean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flushOnNewline)</a:t>
            </a:r>
            <a:endParaRPr sz="21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3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Here, outputStream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object of type OutputStream, and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flushOnNewline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controls whether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 flushes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output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every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time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println(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called.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8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–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flushOnNewline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true,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flushing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automatically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takes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place.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false,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flushing is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automatic.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34" y="118304"/>
            <a:ext cx="30670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PrintWriter</a:t>
            </a:r>
            <a:r>
              <a:rPr dirty="0" spc="-85"/>
              <a:t> </a:t>
            </a:r>
            <a:r>
              <a:rPr dirty="0"/>
              <a:t>class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490972"/>
            <a:ext cx="9253220" cy="217741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Unlike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PrintStream class,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automatic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flushing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enabled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will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 done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 of the println,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printf,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format methods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is 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invoked,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rather than whenever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newline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character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happens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output.</a:t>
            </a:r>
            <a:endParaRPr sz="2400">
              <a:latin typeface="Arial MT"/>
              <a:cs typeface="Arial MT"/>
            </a:endParaRPr>
          </a:p>
          <a:p>
            <a:pPr marL="336550" marR="504825" indent="-323850">
              <a:lnSpc>
                <a:spcPts val="2590"/>
              </a:lnSpc>
              <a:spcBef>
                <a:spcPts val="111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These methods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 the platform's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own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notion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separator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rather than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newline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character.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15281"/>
            <a:ext cx="10079736" cy="11555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76629" y="2318407"/>
            <a:ext cx="160528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P</a:t>
            </a:r>
            <a:r>
              <a:rPr dirty="0" sz="3200" spc="-10">
                <a:solidFill>
                  <a:srgbClr val="000000"/>
                </a:solidFill>
              </a:rPr>
              <a:t>a</a:t>
            </a:r>
            <a:r>
              <a:rPr dirty="0" sz="3200" spc="-5">
                <a:solidFill>
                  <a:srgbClr val="000000"/>
                </a:solidFill>
              </a:rPr>
              <a:t>ck</a:t>
            </a:r>
            <a:r>
              <a:rPr dirty="0" sz="3200" spc="-10">
                <a:solidFill>
                  <a:srgbClr val="000000"/>
                </a:solidFill>
              </a:rPr>
              <a:t>age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347300" y="5219545"/>
            <a:ext cx="96202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&lt;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dat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e/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ime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&gt;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7355" y="5219545"/>
            <a:ext cx="6864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&lt;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foo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ter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&gt;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82877" y="5219545"/>
            <a:ext cx="1752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9051" y="118304"/>
            <a:ext cx="55219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Update</a:t>
            </a:r>
            <a:r>
              <a:rPr dirty="0" spc="-35"/>
              <a:t> </a:t>
            </a:r>
            <a:r>
              <a:rPr dirty="0"/>
              <a:t>Path</a:t>
            </a:r>
            <a:r>
              <a:rPr dirty="0" spc="-45"/>
              <a:t> </a:t>
            </a:r>
            <a:r>
              <a:rPr dirty="0"/>
              <a:t>variables</a:t>
            </a:r>
            <a:r>
              <a:rPr dirty="0" spc="-5"/>
              <a:t> </a:t>
            </a:r>
            <a:r>
              <a:rPr dirty="0"/>
              <a:t>-</a:t>
            </a:r>
            <a:r>
              <a:rPr dirty="0" spc="-30"/>
              <a:t> </a:t>
            </a:r>
            <a:r>
              <a:rPr dirty="0" spc="-5"/>
              <a:t>Linux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8708390" cy="254381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Setting path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Linux OS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same as setting the path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Windows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OS.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But,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we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use the export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tool rather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set.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69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export</a:t>
            </a:r>
            <a:r>
              <a:rPr dirty="0" sz="2100" spc="-3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PATH=$PATH:/home/jdk1.6.01/bin/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Edit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startup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(~/.bashrc):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111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PATH=/usr/local/jdk1.7.0/bin:$PATH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export</a:t>
            </a:r>
            <a:r>
              <a:rPr dirty="0" sz="2100" spc="-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2" y="720089"/>
            <a:ext cx="9179813" cy="4949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6634" y="118304"/>
            <a:ext cx="30670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PrintWriter</a:t>
            </a:r>
            <a:r>
              <a:rPr dirty="0" spc="-85"/>
              <a:t> </a:t>
            </a:r>
            <a:r>
              <a:rPr dirty="0"/>
              <a:t>class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4994" y="5219545"/>
            <a:ext cx="6610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11-2022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63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634" y="118304"/>
            <a:ext cx="30670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PrintWriter</a:t>
            </a:r>
            <a:r>
              <a:rPr dirty="0" spc="-85"/>
              <a:t> </a:t>
            </a:r>
            <a:r>
              <a:rPr dirty="0"/>
              <a:t>class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919472"/>
            <a:ext cx="9076055" cy="209042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PrintWriter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supports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prin)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 println(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endParaRPr sz="2400">
              <a:latin typeface="Arial MT"/>
              <a:cs typeface="Arial MT"/>
            </a:endParaRPr>
          </a:p>
          <a:p>
            <a:pPr marL="336550" marR="174625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argument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not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simple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type,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PrintWriter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call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object’s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toString(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)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result.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write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console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using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PrintWriter,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specify System.out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output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flush the stream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after each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new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line.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504" y="3255002"/>
            <a:ext cx="12827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9839" y="3087362"/>
            <a:ext cx="68560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PrintWriter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pw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=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new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PrintWriter(System.out,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true);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54" y="728471"/>
            <a:ext cx="8369033" cy="48516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6634" y="118304"/>
            <a:ext cx="30670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PrintWriter</a:t>
            </a:r>
            <a:r>
              <a:rPr dirty="0" spc="-85"/>
              <a:t> </a:t>
            </a:r>
            <a:r>
              <a:rPr dirty="0"/>
              <a:t>class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374" y="5219545"/>
            <a:ext cx="52578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17-11-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65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5438" y="118304"/>
            <a:ext cx="492887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PrintStream</a:t>
            </a:r>
            <a:r>
              <a:rPr dirty="0" spc="-50"/>
              <a:t> </a:t>
            </a:r>
            <a:r>
              <a:rPr dirty="0"/>
              <a:t>Vs</a:t>
            </a:r>
            <a:r>
              <a:rPr dirty="0" spc="-30"/>
              <a:t> </a:t>
            </a:r>
            <a:r>
              <a:rPr dirty="0" spc="-10"/>
              <a:t>PrintWriter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919472"/>
            <a:ext cx="9239885" cy="360045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PrintStream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PrintWriter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have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nearly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identical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methods.</a:t>
            </a:r>
            <a:endParaRPr sz="2400">
              <a:latin typeface="Arial MT"/>
              <a:cs typeface="Arial MT"/>
            </a:endParaRPr>
          </a:p>
          <a:p>
            <a:pPr marL="336550" marR="103505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PrintStream prints to an OutputStream, and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PrintWriter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prints to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Writer</a:t>
            </a:r>
            <a:endParaRPr sz="2400">
              <a:latin typeface="Arial MT"/>
              <a:cs typeface="Arial MT"/>
            </a:endParaRPr>
          </a:p>
          <a:p>
            <a:pPr lvl="1" marL="767715" marR="5080" indent="-323850">
              <a:lnSpc>
                <a:spcPct val="100000"/>
              </a:lnSpc>
              <a:spcBef>
                <a:spcPts val="87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Both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are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streams, with the primary difference being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OutputStream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a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bytes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while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Writer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stream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characters.</a:t>
            </a:r>
            <a:endParaRPr sz="2100">
              <a:latin typeface="Arial MT"/>
              <a:cs typeface="Arial MT"/>
            </a:endParaRPr>
          </a:p>
          <a:p>
            <a:pPr marL="336550" marR="205740" indent="-324485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  <a:tab pos="395859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PrintStream.print(String)?	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-&gt;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 converts chars to bytes using 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default platform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encoding.</a:t>
            </a:r>
            <a:endParaRPr sz="2400">
              <a:latin typeface="Arial MT"/>
              <a:cs typeface="Arial MT"/>
            </a:endParaRPr>
          </a:p>
          <a:p>
            <a:pPr lvl="1" marL="767715" marR="793115" indent="-323850">
              <a:lnSpc>
                <a:spcPct val="100000"/>
              </a:lnSpc>
              <a:spcBef>
                <a:spcPts val="869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Linux represents Unicode using the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8-bit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Unicode Transformation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Format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(UTF-8)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5438" y="118304"/>
            <a:ext cx="492887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PrintStream</a:t>
            </a:r>
            <a:r>
              <a:rPr dirty="0" spc="-50"/>
              <a:t> </a:t>
            </a:r>
            <a:r>
              <a:rPr dirty="0"/>
              <a:t>Vs</a:t>
            </a:r>
            <a:r>
              <a:rPr dirty="0" spc="-30"/>
              <a:t> </a:t>
            </a:r>
            <a:r>
              <a:rPr dirty="0" spc="-10"/>
              <a:t>PrintWriter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300" y="662341"/>
            <a:ext cx="9015095" cy="299974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444500" marR="51244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444500" algn="l"/>
                <a:tab pos="445134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PrintWriter,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typically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specify the encoding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use,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avoiding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 platform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dependencies.</a:t>
            </a:r>
            <a:endParaRPr sz="2400">
              <a:latin typeface="Arial MT"/>
              <a:cs typeface="Arial MT"/>
            </a:endParaRPr>
          </a:p>
          <a:p>
            <a:pPr marL="193040">
              <a:lnSpc>
                <a:spcPts val="2045"/>
              </a:lnSpc>
            </a:pPr>
            <a:r>
              <a:rPr dirty="0" sz="2100" spc="-10">
                <a:latin typeface="Calibri"/>
                <a:cs typeface="Calibri"/>
              </a:rPr>
              <a:t>OutputStream </a:t>
            </a:r>
            <a:r>
              <a:rPr dirty="0" sz="2100">
                <a:solidFill>
                  <a:srgbClr val="6A3D3D"/>
                </a:solidFill>
                <a:latin typeface="Calibri"/>
                <a:cs typeface="Calibri"/>
              </a:rPr>
              <a:t>os</a:t>
            </a:r>
            <a:r>
              <a:rPr dirty="0" sz="2100" spc="10">
                <a:solidFill>
                  <a:srgbClr val="6A3D3D"/>
                </a:solidFill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=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7E0054"/>
                </a:solidFill>
                <a:latin typeface="Calibri"/>
                <a:cs typeface="Calibri"/>
              </a:rPr>
              <a:t>new</a:t>
            </a:r>
            <a:r>
              <a:rPr dirty="0" sz="2100" spc="10" b="1">
                <a:solidFill>
                  <a:srgbClr val="7E0054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FileOutputStream(</a:t>
            </a:r>
            <a:r>
              <a:rPr dirty="0" sz="2100" spc="-10">
                <a:solidFill>
                  <a:srgbClr val="2A00FF"/>
                </a:solidFill>
                <a:latin typeface="Calibri"/>
                <a:cs typeface="Calibri"/>
              </a:rPr>
              <a:t>"file.txt"</a:t>
            </a:r>
            <a:r>
              <a:rPr dirty="0" sz="2100" spc="-10">
                <a:latin typeface="Calibri"/>
                <a:cs typeface="Calibri"/>
              </a:rPr>
              <a:t>);</a:t>
            </a:r>
            <a:endParaRPr sz="2100">
              <a:latin typeface="Calibri"/>
              <a:cs typeface="Calibri"/>
            </a:endParaRPr>
          </a:p>
          <a:p>
            <a:pPr marL="12700" marR="1532255" indent="180340">
              <a:lnSpc>
                <a:spcPts val="2280"/>
              </a:lnSpc>
              <a:spcBef>
                <a:spcPts val="145"/>
              </a:spcBef>
              <a:tabLst>
                <a:tab pos="4839335" algn="l"/>
              </a:tabLst>
            </a:pPr>
            <a:r>
              <a:rPr dirty="0" sz="2100">
                <a:latin typeface="Calibri"/>
                <a:cs typeface="Calibri"/>
              </a:rPr>
              <a:t>Pri</a:t>
            </a:r>
            <a:r>
              <a:rPr dirty="0" sz="2100" spc="-20">
                <a:latin typeface="Calibri"/>
                <a:cs typeface="Calibri"/>
              </a:rPr>
              <a:t>n</a:t>
            </a:r>
            <a:r>
              <a:rPr dirty="0" sz="2100" spc="-5">
                <a:latin typeface="Calibri"/>
                <a:cs typeface="Calibri"/>
              </a:rPr>
              <a:t>t</a:t>
            </a:r>
            <a:r>
              <a:rPr dirty="0" sz="2100" spc="-65">
                <a:latin typeface="Calibri"/>
                <a:cs typeface="Calibri"/>
              </a:rPr>
              <a:t>W</a:t>
            </a:r>
            <a:r>
              <a:rPr dirty="0" sz="2100">
                <a:latin typeface="Calibri"/>
                <a:cs typeface="Calibri"/>
              </a:rPr>
              <a:t>ri</a:t>
            </a:r>
            <a:r>
              <a:rPr dirty="0" sz="2100" spc="-25">
                <a:latin typeface="Calibri"/>
                <a:cs typeface="Calibri"/>
              </a:rPr>
              <a:t>t</a:t>
            </a:r>
            <a:r>
              <a:rPr dirty="0" sz="2100" spc="-5">
                <a:latin typeface="Calibri"/>
                <a:cs typeface="Calibri"/>
              </a:rPr>
              <a:t>e</a:t>
            </a:r>
            <a:r>
              <a:rPr dirty="0" sz="2100">
                <a:latin typeface="Calibri"/>
                <a:cs typeface="Calibri"/>
              </a:rPr>
              <a:t>r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u="heavy" sz="2100" spc="-15">
                <a:solidFill>
                  <a:srgbClr val="6A3D3D"/>
                </a:solidFill>
                <a:uFill>
                  <a:solidFill>
                    <a:srgbClr val="6A3D3D"/>
                  </a:solidFill>
                </a:uFill>
                <a:latin typeface="Calibri"/>
                <a:cs typeface="Calibri"/>
              </a:rPr>
              <a:t>p</a:t>
            </a:r>
            <a:r>
              <a:rPr dirty="0" u="heavy" sz="2100">
                <a:solidFill>
                  <a:srgbClr val="6A3D3D"/>
                </a:solidFill>
                <a:uFill>
                  <a:solidFill>
                    <a:srgbClr val="6A3D3D"/>
                  </a:solidFill>
                </a:uFill>
                <a:latin typeface="Calibri"/>
                <a:cs typeface="Calibri"/>
              </a:rPr>
              <a:t>w</a:t>
            </a:r>
            <a:r>
              <a:rPr dirty="0" sz="2100">
                <a:solidFill>
                  <a:srgbClr val="6A3D3D"/>
                </a:solidFill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= </a:t>
            </a:r>
            <a:r>
              <a:rPr dirty="0" sz="2100" b="1">
                <a:solidFill>
                  <a:srgbClr val="7E0054"/>
                </a:solidFill>
                <a:latin typeface="Calibri"/>
                <a:cs typeface="Calibri"/>
              </a:rPr>
              <a:t>n</a:t>
            </a:r>
            <a:r>
              <a:rPr dirty="0" sz="2100" spc="-15" b="1">
                <a:solidFill>
                  <a:srgbClr val="7E0054"/>
                </a:solidFill>
                <a:latin typeface="Calibri"/>
                <a:cs typeface="Calibri"/>
              </a:rPr>
              <a:t>e</a:t>
            </a:r>
            <a:r>
              <a:rPr dirty="0" sz="2100" b="1">
                <a:solidFill>
                  <a:srgbClr val="7E0054"/>
                </a:solidFill>
                <a:latin typeface="Calibri"/>
                <a:cs typeface="Calibri"/>
              </a:rPr>
              <a:t>w</a:t>
            </a:r>
            <a:r>
              <a:rPr dirty="0" sz="2100" spc="-5" b="1">
                <a:solidFill>
                  <a:srgbClr val="7E0054"/>
                </a:solidFill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Pri</a:t>
            </a:r>
            <a:r>
              <a:rPr dirty="0" sz="2100" spc="-20">
                <a:latin typeface="Calibri"/>
                <a:cs typeface="Calibri"/>
              </a:rPr>
              <a:t>n</a:t>
            </a:r>
            <a:r>
              <a:rPr dirty="0" sz="2100" spc="-5">
                <a:latin typeface="Calibri"/>
                <a:cs typeface="Calibri"/>
              </a:rPr>
              <a:t>t</a:t>
            </a:r>
            <a:r>
              <a:rPr dirty="0" sz="2100" spc="-65">
                <a:latin typeface="Calibri"/>
                <a:cs typeface="Calibri"/>
              </a:rPr>
              <a:t>W</a:t>
            </a:r>
            <a:r>
              <a:rPr dirty="0" sz="2100">
                <a:latin typeface="Calibri"/>
                <a:cs typeface="Calibri"/>
              </a:rPr>
              <a:t>ri</a:t>
            </a:r>
            <a:r>
              <a:rPr dirty="0" sz="2100" spc="-25">
                <a:latin typeface="Calibri"/>
                <a:cs typeface="Calibri"/>
              </a:rPr>
              <a:t>t</a:t>
            </a:r>
            <a:r>
              <a:rPr dirty="0" sz="2100" spc="-5">
                <a:latin typeface="Calibri"/>
                <a:cs typeface="Calibri"/>
              </a:rPr>
              <a:t>er(</a:t>
            </a:r>
            <a:r>
              <a:rPr dirty="0" sz="2100" b="1">
                <a:solidFill>
                  <a:srgbClr val="7E0054"/>
                </a:solidFill>
                <a:latin typeface="Calibri"/>
                <a:cs typeface="Calibri"/>
              </a:rPr>
              <a:t>n</a:t>
            </a:r>
            <a:r>
              <a:rPr dirty="0" sz="2100" spc="-15" b="1">
                <a:solidFill>
                  <a:srgbClr val="7E0054"/>
                </a:solidFill>
                <a:latin typeface="Calibri"/>
                <a:cs typeface="Calibri"/>
              </a:rPr>
              <a:t>e</a:t>
            </a:r>
            <a:r>
              <a:rPr dirty="0" sz="2100" b="1">
                <a:solidFill>
                  <a:srgbClr val="7E0054"/>
                </a:solidFill>
                <a:latin typeface="Calibri"/>
                <a:cs typeface="Calibri"/>
              </a:rPr>
              <a:t>w	</a:t>
            </a:r>
            <a:r>
              <a:rPr dirty="0" sz="2100">
                <a:latin typeface="Calibri"/>
                <a:cs typeface="Calibri"/>
              </a:rPr>
              <a:t>Ou</a:t>
            </a:r>
            <a:r>
              <a:rPr dirty="0" sz="2100" spc="-5">
                <a:latin typeface="Calibri"/>
                <a:cs typeface="Calibri"/>
              </a:rPr>
              <a:t>t</a:t>
            </a:r>
            <a:r>
              <a:rPr dirty="0" sz="2100">
                <a:latin typeface="Calibri"/>
                <a:cs typeface="Calibri"/>
              </a:rPr>
              <a:t>p</a:t>
            </a:r>
            <a:r>
              <a:rPr dirty="0" sz="2100" spc="-10">
                <a:latin typeface="Calibri"/>
                <a:cs typeface="Calibri"/>
              </a:rPr>
              <a:t>ut</a:t>
            </a:r>
            <a:r>
              <a:rPr dirty="0" sz="2100">
                <a:latin typeface="Calibri"/>
                <a:cs typeface="Calibri"/>
              </a:rPr>
              <a:t>S</a:t>
            </a:r>
            <a:r>
              <a:rPr dirty="0" sz="2100" spc="-10">
                <a:latin typeface="Calibri"/>
                <a:cs typeface="Calibri"/>
              </a:rPr>
              <a:t>t</a:t>
            </a:r>
            <a:r>
              <a:rPr dirty="0" sz="2100" spc="-35">
                <a:latin typeface="Calibri"/>
                <a:cs typeface="Calibri"/>
              </a:rPr>
              <a:t>r</a:t>
            </a:r>
            <a:r>
              <a:rPr dirty="0" sz="2100" spc="-5">
                <a:latin typeface="Calibri"/>
                <a:cs typeface="Calibri"/>
              </a:rPr>
              <a:t>e</a:t>
            </a:r>
            <a:r>
              <a:rPr dirty="0" sz="2100">
                <a:latin typeface="Calibri"/>
                <a:cs typeface="Calibri"/>
              </a:rPr>
              <a:t>am</a:t>
            </a:r>
            <a:r>
              <a:rPr dirty="0" sz="2100" spc="-70">
                <a:latin typeface="Calibri"/>
                <a:cs typeface="Calibri"/>
              </a:rPr>
              <a:t>W</a:t>
            </a:r>
            <a:r>
              <a:rPr dirty="0" sz="2100" spc="-5">
                <a:latin typeface="Calibri"/>
                <a:cs typeface="Calibri"/>
              </a:rPr>
              <a:t>ri</a:t>
            </a:r>
            <a:r>
              <a:rPr dirty="0" sz="2100" spc="-30">
                <a:latin typeface="Calibri"/>
                <a:cs typeface="Calibri"/>
              </a:rPr>
              <a:t>t</a:t>
            </a:r>
            <a:r>
              <a:rPr dirty="0" sz="2100" spc="-5">
                <a:latin typeface="Calibri"/>
                <a:cs typeface="Calibri"/>
              </a:rPr>
              <a:t>e</a:t>
            </a:r>
            <a:r>
              <a:rPr dirty="0" sz="2100">
                <a:latin typeface="Calibri"/>
                <a:cs typeface="Calibri"/>
              </a:rPr>
              <a:t>r(</a:t>
            </a:r>
            <a:r>
              <a:rPr dirty="0" sz="2100">
                <a:solidFill>
                  <a:srgbClr val="6A3D3D"/>
                </a:solidFill>
                <a:latin typeface="Calibri"/>
                <a:cs typeface="Calibri"/>
              </a:rPr>
              <a:t>o</a:t>
            </a:r>
            <a:r>
              <a:rPr dirty="0" sz="2100" spc="-5">
                <a:solidFill>
                  <a:srgbClr val="6A3D3D"/>
                </a:solidFill>
                <a:latin typeface="Calibri"/>
                <a:cs typeface="Calibri"/>
              </a:rPr>
              <a:t>s</a:t>
            </a:r>
            <a:r>
              <a:rPr dirty="0" sz="2100">
                <a:latin typeface="Calibri"/>
                <a:cs typeface="Calibri"/>
              </a:rPr>
              <a:t>,  </a:t>
            </a:r>
            <a:r>
              <a:rPr dirty="0" sz="2100" spc="-10">
                <a:latin typeface="Calibri"/>
                <a:cs typeface="Calibri"/>
              </a:rPr>
              <a:t>StandardCharsets.</a:t>
            </a:r>
            <a:r>
              <a:rPr dirty="0" sz="2100" spc="-10" b="1" i="1">
                <a:solidFill>
                  <a:srgbClr val="0000C0"/>
                </a:solidFill>
                <a:latin typeface="Calibri"/>
                <a:cs typeface="Calibri"/>
              </a:rPr>
              <a:t>UTF_8</a:t>
            </a:r>
            <a:r>
              <a:rPr dirty="0" sz="2100" spc="-10">
                <a:latin typeface="Calibri"/>
                <a:cs typeface="Calibri"/>
              </a:rPr>
              <a:t>));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Calibri"/>
              <a:cs typeface="Calibri"/>
            </a:endParaRPr>
          </a:p>
          <a:p>
            <a:pPr algn="just" marL="444500" marR="5080" indent="-323850">
              <a:lnSpc>
                <a:spcPts val="2590"/>
              </a:lnSpc>
              <a:buClr>
                <a:srgbClr val="77C9ED"/>
              </a:buClr>
              <a:buSzPct val="43750"/>
              <a:buFont typeface="Wingdings"/>
              <a:buChar char=""/>
              <a:tabLst>
                <a:tab pos="445134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Essentially the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difference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that PrintStream writes raw bytes in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machine's native character format, and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PrintWriter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converts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bytes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recognized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encoding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schemes.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504" y="118304"/>
            <a:ext cx="8074025" cy="2093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32860" indent="-324485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939"/>
              <a:buFont typeface="Wingdings"/>
              <a:buChar char=""/>
              <a:tabLst>
                <a:tab pos="3832860" algn="l"/>
                <a:tab pos="3833495" algn="l"/>
              </a:tabLst>
            </a:pP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Reference</a:t>
            </a:r>
            <a:endParaRPr sz="33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315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Reference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4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Herbert Schildt, Java: The Complete Reference, 8/e, </a:t>
            </a: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Tata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McGraw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Hill, </a:t>
            </a:r>
            <a:r>
              <a:rPr dirty="0" sz="2400" spc="-40">
                <a:solidFill>
                  <a:srgbClr val="009BDD"/>
                </a:solidFill>
                <a:latin typeface="Arial MT"/>
                <a:cs typeface="Arial MT"/>
              </a:rPr>
              <a:t>2011.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4615" y="2588408"/>
            <a:ext cx="183070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C</a:t>
            </a:r>
            <a:r>
              <a:rPr dirty="0" sz="3200" spc="-10">
                <a:solidFill>
                  <a:srgbClr val="000000"/>
                </a:solidFill>
              </a:rPr>
              <a:t>la</a:t>
            </a:r>
            <a:r>
              <a:rPr dirty="0" sz="3200" spc="-5">
                <a:solidFill>
                  <a:srgbClr val="000000"/>
                </a:solidFill>
              </a:rPr>
              <a:t>ss</a:t>
            </a:r>
            <a:r>
              <a:rPr dirty="0" sz="3200" spc="-10">
                <a:solidFill>
                  <a:srgbClr val="000000"/>
                </a:solidFill>
              </a:rPr>
              <a:t>pat</a:t>
            </a:r>
            <a:r>
              <a:rPr dirty="0" sz="3200" spc="-5">
                <a:solidFill>
                  <a:srgbClr val="000000"/>
                </a:solidFill>
              </a:rPr>
              <a:t>h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4897" y="118304"/>
            <a:ext cx="1888489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Classpath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22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455504" y="5349125"/>
            <a:ext cx="128270" cy="17780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8973185" cy="406781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14668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45">
                <a:solidFill>
                  <a:srgbClr val="009BDD"/>
                </a:solidFill>
                <a:latin typeface="Arial MT"/>
                <a:cs typeface="Arial MT"/>
              </a:rPr>
              <a:t>CLASSPATH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one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way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tell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applications,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including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JDK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tools,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where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look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user</a:t>
            </a:r>
            <a:r>
              <a:rPr dirty="0" sz="2400" spc="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 or third-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party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classes.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7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User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b="1">
                <a:solidFill>
                  <a:srgbClr val="009BDD"/>
                </a:solidFill>
                <a:latin typeface="Arial"/>
                <a:cs typeface="Arial"/>
              </a:rPr>
              <a:t>that</a:t>
            </a:r>
            <a:r>
              <a:rPr dirty="0" sz="21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are</a:t>
            </a:r>
            <a:r>
              <a:rPr dirty="0" sz="21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NOT</a:t>
            </a:r>
            <a:r>
              <a:rPr dirty="0" sz="21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part</a:t>
            </a:r>
            <a:r>
              <a:rPr dirty="0" sz="21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009BDD"/>
                </a:solidFill>
                <a:latin typeface="Arial"/>
                <a:cs typeface="Arial"/>
              </a:rPr>
              <a:t>of</a:t>
            </a:r>
            <a:r>
              <a:rPr dirty="0" sz="2100" spc="5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009BDD"/>
                </a:solidFill>
                <a:latin typeface="Arial"/>
                <a:cs typeface="Arial"/>
              </a:rPr>
              <a:t>the</a:t>
            </a:r>
            <a:r>
              <a:rPr dirty="0" sz="21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JRE,</a:t>
            </a:r>
            <a:r>
              <a:rPr dirty="0" sz="21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009BDD"/>
                </a:solidFill>
                <a:latin typeface="Arial"/>
                <a:cs typeface="Arial"/>
              </a:rPr>
              <a:t>JDK</a:t>
            </a:r>
            <a:r>
              <a:rPr dirty="0" sz="21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platform.</a:t>
            </a:r>
            <a:endParaRPr sz="2100">
              <a:latin typeface="Arial MT"/>
              <a:cs typeface="Arial MT"/>
            </a:endParaRPr>
          </a:p>
          <a:p>
            <a:pPr marL="335915" marR="283210" indent="-323850">
              <a:lnSpc>
                <a:spcPts val="2590"/>
              </a:lnSpc>
              <a:spcBef>
                <a:spcPts val="113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preferred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way to specify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class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using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-cp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command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line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switch.</a:t>
            </a:r>
            <a:r>
              <a:rPr dirty="0" sz="2400" spc="-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 allows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45">
                <a:solidFill>
                  <a:srgbClr val="009BDD"/>
                </a:solidFill>
                <a:latin typeface="Arial MT"/>
                <a:cs typeface="Arial MT"/>
              </a:rPr>
              <a:t>CLASSPATH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individually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each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application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without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affecting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other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applications.</a:t>
            </a:r>
            <a:endParaRPr sz="2400">
              <a:latin typeface="Arial MT"/>
              <a:cs typeface="Arial MT"/>
            </a:endParaRPr>
          </a:p>
          <a:p>
            <a:pPr marL="335915" marR="5080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default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value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the class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is </a:t>
            </a:r>
            <a:r>
              <a:rPr dirty="0" sz="2400" spc="-5" b="1">
                <a:solidFill>
                  <a:srgbClr val="009BDD"/>
                </a:solidFill>
                <a:latin typeface="Arial"/>
                <a:cs typeface="Arial"/>
              </a:rPr>
              <a:t>"."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meaning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current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directory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searched.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Specifying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either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45">
                <a:solidFill>
                  <a:srgbClr val="009BDD"/>
                </a:solidFill>
                <a:latin typeface="Arial MT"/>
                <a:cs typeface="Arial MT"/>
              </a:rPr>
              <a:t>CLASSPATH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 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-cp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command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switch overrides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value.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4391" y="118304"/>
            <a:ext cx="389064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Classpath</a:t>
            </a:r>
            <a:r>
              <a:rPr dirty="0" spc="-55"/>
              <a:t> </a:t>
            </a:r>
            <a:r>
              <a:rPr dirty="0"/>
              <a:t>-</a:t>
            </a:r>
            <a:r>
              <a:rPr dirty="0" spc="-55"/>
              <a:t> </a:t>
            </a:r>
            <a:r>
              <a:rPr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5504" y="5456567"/>
            <a:ext cx="128270" cy="17780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374" y="890843"/>
            <a:ext cx="9385935" cy="455041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444500" indent="-324485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444500" algn="l"/>
                <a:tab pos="445134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MyPack;</a:t>
            </a:r>
            <a:endParaRPr sz="2400">
              <a:latin typeface="Arial MT"/>
              <a:cs typeface="Arial MT"/>
            </a:endParaRPr>
          </a:p>
          <a:p>
            <a:pPr lvl="1" marL="87566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875665" algn="l"/>
                <a:tab pos="87630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program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find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MyPack,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b="1">
                <a:solidFill>
                  <a:srgbClr val="009BDD"/>
                </a:solidFill>
                <a:latin typeface="Arial"/>
                <a:cs typeface="Arial"/>
              </a:rPr>
              <a:t>one</a:t>
            </a: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009BDD"/>
                </a:solidFill>
                <a:latin typeface="Arial"/>
                <a:cs typeface="Arial"/>
              </a:rPr>
              <a:t>of</a:t>
            </a:r>
            <a:r>
              <a:rPr dirty="0" sz="2100" spc="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three</a:t>
            </a:r>
            <a:r>
              <a:rPr dirty="0" sz="2100" spc="-10" b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009BDD"/>
                </a:solidFill>
                <a:latin typeface="Arial"/>
                <a:cs typeface="Arial"/>
              </a:rPr>
              <a:t>things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true.</a:t>
            </a:r>
            <a:endParaRPr sz="2100">
              <a:latin typeface="Arial MT"/>
              <a:cs typeface="Arial MT"/>
            </a:endParaRPr>
          </a:p>
          <a:p>
            <a:pPr lvl="1" marL="875665" marR="59055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875665" algn="l"/>
                <a:tab pos="876300" algn="l"/>
                <a:tab pos="1971675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Either the program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can be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executed from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directory immediately above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MyPack	OR</a:t>
            </a:r>
            <a:endParaRPr sz="2100">
              <a:latin typeface="Arial MT"/>
              <a:cs typeface="Arial MT"/>
            </a:endParaRPr>
          </a:p>
          <a:p>
            <a:pPr lvl="1" marL="87566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875665" algn="l"/>
                <a:tab pos="87630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CLASSPATH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set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to include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MyPack,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endParaRPr sz="2100">
              <a:latin typeface="Arial MT"/>
              <a:cs typeface="Arial MT"/>
            </a:endParaRPr>
          </a:p>
          <a:p>
            <a:pPr lvl="1" marL="875665" marR="985519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875665" algn="l"/>
                <a:tab pos="87630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-classpath option must specify the path to MyPack when the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program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run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via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endParaRPr sz="2100">
              <a:latin typeface="Arial MT"/>
              <a:cs typeface="Arial MT"/>
            </a:endParaRPr>
          </a:p>
          <a:p>
            <a:pPr marL="444500" indent="-324485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444500" algn="l"/>
                <a:tab pos="445134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Suppose 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 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MyPack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directory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is</a:t>
            </a:r>
            <a:endParaRPr sz="2400">
              <a:latin typeface="Arial MT"/>
              <a:cs typeface="Arial MT"/>
            </a:endParaRPr>
          </a:p>
          <a:p>
            <a:pPr marL="444500" indent="-324485">
              <a:lnSpc>
                <a:spcPct val="100000"/>
              </a:lnSpc>
              <a:spcBef>
                <a:spcPts val="81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444500" algn="l"/>
                <a:tab pos="445134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C:\MyPrograms\Java\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MyPack</a:t>
            </a:r>
            <a:endParaRPr sz="2400">
              <a:latin typeface="Arial MT"/>
              <a:cs typeface="Arial MT"/>
            </a:endParaRPr>
          </a:p>
          <a:p>
            <a:pPr marL="444500" indent="-324485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444500" algn="l"/>
                <a:tab pos="445134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–</a:t>
            </a:r>
            <a:r>
              <a:rPr dirty="0" sz="2400" spc="-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class path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MyPack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 i="1">
                <a:solidFill>
                  <a:srgbClr val="C8201E"/>
                </a:solidFill>
                <a:latin typeface="Arial"/>
                <a:cs typeface="Arial"/>
              </a:rPr>
              <a:t>C:\MyPrograms\Java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9174480" algn="l"/>
              </a:tabLst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17-</a:t>
            </a:r>
            <a:r>
              <a:rPr dirty="0" sz="1400" spc="-114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1-202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4174" y="118304"/>
            <a:ext cx="531177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Setting</a:t>
            </a:r>
            <a:r>
              <a:rPr dirty="0" spc="-55"/>
              <a:t> </a:t>
            </a:r>
            <a:r>
              <a:rPr dirty="0" spc="-5"/>
              <a:t>Classpath</a:t>
            </a:r>
            <a:r>
              <a:rPr dirty="0" spc="-15"/>
              <a:t> </a:t>
            </a:r>
            <a:r>
              <a:rPr dirty="0"/>
              <a:t>-</a:t>
            </a:r>
            <a:r>
              <a:rPr dirty="0" spc="-40"/>
              <a:t> </a:t>
            </a:r>
            <a:r>
              <a:rPr dirty="0"/>
              <a:t>Example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225280" cy="376174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modify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40">
                <a:solidFill>
                  <a:srgbClr val="009BDD"/>
                </a:solidFill>
                <a:latin typeface="Arial MT"/>
                <a:cs typeface="Arial MT"/>
              </a:rPr>
              <a:t>CLASSPATH,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 the same procedure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used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95">
                <a:solidFill>
                  <a:srgbClr val="009BDD"/>
                </a:solidFill>
                <a:latin typeface="Arial MT"/>
                <a:cs typeface="Arial MT"/>
              </a:rPr>
              <a:t>PATH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variable.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  <a:p>
            <a:pPr lvl="1" marL="767715" marR="90805" indent="-323850">
              <a:lnSpc>
                <a:spcPct val="100000"/>
              </a:lnSpc>
              <a:spcBef>
                <a:spcPts val="91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PATH=".:/usr/local/sbin:/usr/local/bin:/usr/sbin:/usr/bin:/sbin:/bin:/usr/ga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mes"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94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JAVA_HOME="/usr/lib/jvm/java-1.5.0-sun/"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CLASSPATH=".:/usr/lib/jvm/java-1.5.0-sun/lib"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-cp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myfirstjavaprog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2240" y="2588408"/>
            <a:ext cx="3275329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Access</a:t>
            </a:r>
            <a:r>
              <a:rPr dirty="0" sz="3200" spc="-90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Protection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0423" y="118304"/>
            <a:ext cx="337883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Access</a:t>
            </a:r>
            <a:r>
              <a:rPr dirty="0" spc="-110"/>
              <a:t> </a:t>
            </a:r>
            <a:r>
              <a:rPr dirty="0"/>
              <a:t>Protection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890843"/>
            <a:ext cx="8017509" cy="226123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Addresses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four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categories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visibility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 class members: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Subclasses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same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Non-subclasses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same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Subclasses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different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packages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that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neither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same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nor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subclasses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0423" y="118304"/>
            <a:ext cx="337883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Access</a:t>
            </a:r>
            <a:r>
              <a:rPr dirty="0" spc="-110"/>
              <a:t> </a:t>
            </a:r>
            <a:r>
              <a:rPr dirty="0"/>
              <a:t>Protection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391" y="954484"/>
            <a:ext cx="9496174" cy="40376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5945" y="2588408"/>
            <a:ext cx="340677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Importing</a:t>
            </a:r>
            <a:r>
              <a:rPr dirty="0" sz="3200" spc="-114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Package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130" y="118304"/>
            <a:ext cx="37299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Importing</a:t>
            </a:r>
            <a:r>
              <a:rPr dirty="0" spc="-110"/>
              <a:t> </a:t>
            </a:r>
            <a:r>
              <a:rPr dirty="0"/>
              <a:t>Packages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919472"/>
            <a:ext cx="9187180" cy="378079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standard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stored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some named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we want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 some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other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packages,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they 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fully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qualified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their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name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names,.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difficult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type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the long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dot-separated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 name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 every class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we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want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use.</a:t>
            </a:r>
            <a:endParaRPr sz="2400">
              <a:latin typeface="Arial MT"/>
              <a:cs typeface="Arial MT"/>
            </a:endParaRPr>
          </a:p>
          <a:p>
            <a:pPr lvl="1" marL="767715" marR="46355" indent="-323850">
              <a:lnSpc>
                <a:spcPct val="100000"/>
              </a:lnSpc>
              <a:spcBef>
                <a:spcPts val="88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SOLVE THIS PROBLEM,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we can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use import statement.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statement helps to bring certain classes,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or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entire packages, into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visibility.</a:t>
            </a:r>
            <a:endParaRPr sz="2100">
              <a:latin typeface="Arial MT"/>
              <a:cs typeface="Arial MT"/>
            </a:endParaRPr>
          </a:p>
          <a:p>
            <a:pPr lvl="1" marL="767715" marR="25400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use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or 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 from the library,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we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need to use the import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keyword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680" y="118304"/>
            <a:ext cx="33089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Packages</a:t>
            </a:r>
            <a:r>
              <a:rPr dirty="0" spc="-60"/>
              <a:t> </a:t>
            </a:r>
            <a:r>
              <a:rPr dirty="0" spc="-5"/>
              <a:t>in</a:t>
            </a:r>
            <a:r>
              <a:rPr dirty="0" spc="-50"/>
              <a:t> </a:t>
            </a:r>
            <a:r>
              <a:rPr dirty="0"/>
              <a:t>Java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253855" cy="184785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108585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java as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name suggests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pack(group)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other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packages.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Packages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Java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order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prevent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naming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conflicts,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control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access,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make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searching/locating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usage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classes,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interfaces,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enumerations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annotations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easier,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etc.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130" y="118304"/>
            <a:ext cx="37299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Importing</a:t>
            </a:r>
            <a:r>
              <a:rPr dirty="0" spc="-110"/>
              <a:t> </a:t>
            </a:r>
            <a:r>
              <a:rPr dirty="0"/>
              <a:t>Packages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4145" rIns="0" bIns="0" rtlCol="0" vert="horz">
            <a:spAutoFit/>
          </a:bodyPr>
          <a:lstStyle/>
          <a:p>
            <a:pPr marL="357505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57505" algn="l"/>
                <a:tab pos="358140" algn="l"/>
              </a:tabLst>
            </a:pPr>
            <a:r>
              <a:rPr dirty="0" sz="2400" spc="-5"/>
              <a:t>General form</a:t>
            </a:r>
            <a:r>
              <a:rPr dirty="0" sz="2400" spc="-15"/>
              <a:t> </a:t>
            </a:r>
            <a:r>
              <a:rPr dirty="0" sz="2400" spc="-5"/>
              <a:t>of</a:t>
            </a:r>
            <a:r>
              <a:rPr dirty="0" sz="2400" spc="-20"/>
              <a:t> </a:t>
            </a:r>
            <a:r>
              <a:rPr dirty="0" sz="2400" spc="-5"/>
              <a:t>the</a:t>
            </a:r>
            <a:r>
              <a:rPr dirty="0" sz="2400" spc="-15"/>
              <a:t> </a:t>
            </a:r>
            <a:r>
              <a:rPr dirty="0" sz="2400" spc="-5"/>
              <a:t>import</a:t>
            </a:r>
            <a:r>
              <a:rPr dirty="0" sz="2400" spc="-10"/>
              <a:t> </a:t>
            </a:r>
            <a:r>
              <a:rPr dirty="0" sz="2400" spc="-5"/>
              <a:t>statement:</a:t>
            </a:r>
            <a:endParaRPr sz="2400"/>
          </a:p>
          <a:p>
            <a:pPr lvl="1" marL="788670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89305" algn="l"/>
                <a:tab pos="78994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</a:t>
            </a:r>
            <a:r>
              <a:rPr dirty="0" sz="2100" spc="-3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pkg1[.pkg2].(classname|*);</a:t>
            </a:r>
            <a:endParaRPr sz="2100">
              <a:latin typeface="Arial MT"/>
              <a:cs typeface="Arial MT"/>
            </a:endParaRPr>
          </a:p>
          <a:p>
            <a:pPr lvl="1" marL="788670" marR="5080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89305" algn="l"/>
                <a:tab pos="78994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Here, pkg1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name of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top-level package,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pkg2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name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subordinate package inside the package pkg1 separated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by a dot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(.).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Here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square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bracket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denotes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that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optional.</a:t>
            </a:r>
            <a:endParaRPr sz="2100">
              <a:latin typeface="Arial MT"/>
              <a:cs typeface="Arial MT"/>
            </a:endParaRPr>
          </a:p>
          <a:p>
            <a:pPr marL="357505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57505" algn="l"/>
                <a:tab pos="358140" algn="l"/>
              </a:tabLst>
            </a:pPr>
            <a:r>
              <a:rPr dirty="0" sz="2400" spc="-5"/>
              <a:t>E.g.</a:t>
            </a:r>
            <a:endParaRPr sz="2400"/>
          </a:p>
          <a:p>
            <a:pPr lvl="1" marL="788670" indent="-324485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89305" algn="l"/>
                <a:tab pos="78994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pack1;//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pack1</a:t>
            </a:r>
            <a:endParaRPr sz="2100">
              <a:latin typeface="Arial MT"/>
              <a:cs typeface="Arial MT"/>
            </a:endParaRPr>
          </a:p>
          <a:p>
            <a:pPr lvl="1" marL="788670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89305" algn="l"/>
                <a:tab pos="78994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java.io.*;//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from the package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java.io</a:t>
            </a:r>
            <a:endParaRPr sz="2100">
              <a:latin typeface="Arial MT"/>
              <a:cs typeface="Arial MT"/>
            </a:endParaRPr>
          </a:p>
          <a:p>
            <a:pPr lvl="1" marL="788670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89305" algn="l"/>
                <a:tab pos="78994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 java.util.Date; //import the Date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from the package java.util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130" y="118304"/>
            <a:ext cx="37299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Importing</a:t>
            </a:r>
            <a:r>
              <a:rPr dirty="0" spc="-110"/>
              <a:t> </a:t>
            </a:r>
            <a:r>
              <a:rPr dirty="0"/>
              <a:t>Packages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239885" cy="195453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All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standard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 included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 Java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stored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called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endParaRPr sz="2400">
              <a:latin typeface="Arial MT"/>
              <a:cs typeface="Arial MT"/>
            </a:endParaRPr>
          </a:p>
          <a:p>
            <a:pPr marL="336550" marR="441959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basic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language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functions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stored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package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inside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called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java.lang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7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implicitly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imported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compiler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programs.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130" y="118304"/>
            <a:ext cx="37299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Importing</a:t>
            </a:r>
            <a:r>
              <a:rPr dirty="0" spc="-110"/>
              <a:t> </a:t>
            </a:r>
            <a:r>
              <a:rPr dirty="0"/>
              <a:t>Packages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725" y="1461515"/>
            <a:ext cx="8400275" cy="267614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130" y="118304"/>
            <a:ext cx="37299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Importing</a:t>
            </a:r>
            <a:r>
              <a:rPr dirty="0" spc="-110"/>
              <a:t> </a:t>
            </a:r>
            <a:r>
              <a:rPr dirty="0"/>
              <a:t>Packages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890843"/>
            <a:ext cx="6221730" cy="403352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import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import</a:t>
            </a:r>
            <a:r>
              <a:rPr dirty="0" sz="2100" spc="-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java.util.*;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MyDate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extends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Date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{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//statements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methods,variables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}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Without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import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statement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looks like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MyDate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extends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java.util.Date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{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}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102" y="1056632"/>
            <a:ext cx="813625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39583"/>
              <a:buFont typeface="Wingdings"/>
              <a:buChar char=""/>
              <a:tabLst>
                <a:tab pos="116205" algn="l"/>
                <a:tab pos="5276215" algn="l"/>
              </a:tabLst>
            </a:pPr>
            <a:r>
              <a:rPr dirty="0" u="heavy" sz="2400" spc="-2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</a:t>
            </a:r>
            <a:r>
              <a:rPr dirty="0" u="heavy" sz="2400" spc="-2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ithout </a:t>
            </a:r>
            <a:r>
              <a:rPr dirty="0" u="heavy" sz="2400" spc="-1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Using </a:t>
            </a: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import</a:t>
            </a:r>
            <a:r>
              <a:rPr dirty="0" sz="2400" spc="-10">
                <a:latin typeface="Times New Roman"/>
                <a:cs typeface="Times New Roman"/>
              </a:rPr>
              <a:t> statement- </a:t>
            </a:r>
            <a:r>
              <a:rPr dirty="0" sz="2400" spc="-5">
                <a:latin typeface="Times New Roman"/>
                <a:cs typeface="Times New Roman"/>
              </a:rPr>
              <a:t>we </a:t>
            </a:r>
            <a:r>
              <a:rPr dirty="0" sz="2400">
                <a:latin typeface="Times New Roman"/>
                <a:cs typeface="Times New Roman"/>
              </a:rPr>
              <a:t>have </a:t>
            </a:r>
            <a:r>
              <a:rPr dirty="0" sz="2400" spc="-5">
                <a:latin typeface="Times New Roman"/>
                <a:cs typeface="Times New Roman"/>
              </a:rPr>
              <a:t>to </a:t>
            </a:r>
            <a:r>
              <a:rPr dirty="0" sz="2400">
                <a:latin typeface="Times New Roman"/>
                <a:cs typeface="Times New Roman"/>
              </a:rPr>
              <a:t>use </a:t>
            </a:r>
            <a:r>
              <a:rPr dirty="0" sz="2400" spc="-5">
                <a:latin typeface="Times New Roman"/>
                <a:cs typeface="Times New Roman"/>
              </a:rPr>
              <a:t>class </a:t>
            </a:r>
            <a:r>
              <a:rPr dirty="0" sz="2400" spc="-10">
                <a:latin typeface="Times New Roman"/>
                <a:cs typeface="Times New Roman"/>
              </a:rPr>
              <a:t>from </a:t>
            </a:r>
            <a:r>
              <a:rPr dirty="0" sz="2400" spc="-5">
                <a:latin typeface="Times New Roman"/>
                <a:cs typeface="Times New Roman"/>
              </a:rPr>
              <a:t>other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package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packagename.classname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(fully	quantified)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5130" y="118304"/>
            <a:ext cx="37299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Importing</a:t>
            </a:r>
            <a:r>
              <a:rPr dirty="0" spc="-100"/>
              <a:t> </a:t>
            </a:r>
            <a:r>
              <a:rPr dirty="0"/>
              <a:t>Packages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22" y="1799843"/>
            <a:ext cx="8518397" cy="34198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753" y="1979675"/>
            <a:ext cx="8560307" cy="34206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0254" y="1055108"/>
            <a:ext cx="833374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1071"/>
              <a:buFont typeface="Wingdings"/>
              <a:buChar char=""/>
              <a:tabLst>
                <a:tab pos="133350" algn="l"/>
              </a:tabLst>
            </a:pPr>
            <a:r>
              <a:rPr dirty="0" sz="2800" spc="-10">
                <a:latin typeface="Times New Roman"/>
                <a:cs typeface="Times New Roman"/>
              </a:rPr>
              <a:t>U</a:t>
            </a:r>
            <a:r>
              <a:rPr dirty="0" sz="2800" spc="-10">
                <a:latin typeface="Times New Roman"/>
                <a:cs typeface="Times New Roman"/>
              </a:rPr>
              <a:t>sing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Times New Roman"/>
                <a:cs typeface="Times New Roman"/>
              </a:rPr>
              <a:t>import</a:t>
            </a:r>
            <a:r>
              <a:rPr dirty="0" sz="2800" spc="-5" b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Times New Roman"/>
                <a:cs typeface="Times New Roman"/>
              </a:rPr>
              <a:t>package.classname</a:t>
            </a:r>
            <a:r>
              <a:rPr dirty="0" sz="2800" spc="20" b="1">
                <a:latin typeface="Times New Roman"/>
                <a:cs typeface="Times New Roman"/>
              </a:rPr>
              <a:t> </a:t>
            </a:r>
            <a:r>
              <a:rPr dirty="0" sz="2800" spc="-15">
                <a:latin typeface="Times New Roman"/>
                <a:cs typeface="Times New Roman"/>
              </a:rPr>
              <a:t>statement</a:t>
            </a:r>
            <a:r>
              <a:rPr dirty="0" sz="2800" spc="-5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to</a:t>
            </a:r>
            <a:r>
              <a:rPr dirty="0" sz="2800" spc="-10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import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all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15">
                <a:latin typeface="Times New Roman"/>
                <a:cs typeface="Times New Roman"/>
              </a:rPr>
              <a:t>classes</a:t>
            </a:r>
            <a:r>
              <a:rPr dirty="0" sz="2800" spc="-5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</a:t>
            </a:r>
            <a:r>
              <a:rPr dirty="0" sz="2800" spc="-10">
                <a:latin typeface="Times New Roman"/>
                <a:cs typeface="Times New Roman"/>
              </a:rPr>
              <a:t> pack1</a:t>
            </a:r>
            <a:r>
              <a:rPr dirty="0" sz="2800" spc="-3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to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program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130" y="118304"/>
            <a:ext cx="37299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Importing</a:t>
            </a:r>
            <a:r>
              <a:rPr dirty="0" spc="-100"/>
              <a:t> </a:t>
            </a:r>
            <a:r>
              <a:rPr dirty="0"/>
              <a:t>Packages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254" y="1055108"/>
            <a:ext cx="933450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1071"/>
              <a:buFont typeface="Wingdings"/>
              <a:buChar char=""/>
              <a:tabLst>
                <a:tab pos="133350" algn="l"/>
              </a:tabLst>
            </a:pPr>
            <a:r>
              <a:rPr dirty="0" sz="2800" spc="-10">
                <a:latin typeface="Times New Roman"/>
                <a:cs typeface="Times New Roman"/>
              </a:rPr>
              <a:t>U</a:t>
            </a:r>
            <a:r>
              <a:rPr dirty="0" sz="2800" spc="-10">
                <a:latin typeface="Times New Roman"/>
                <a:cs typeface="Times New Roman"/>
              </a:rPr>
              <a:t>sing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Times New Roman"/>
                <a:cs typeface="Times New Roman"/>
              </a:rPr>
              <a:t>import</a:t>
            </a:r>
            <a:r>
              <a:rPr dirty="0" sz="2800" b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Times New Roman"/>
                <a:cs typeface="Times New Roman"/>
              </a:rPr>
              <a:t>package.*</a:t>
            </a:r>
            <a:r>
              <a:rPr dirty="0" sz="2800" spc="20" b="1">
                <a:latin typeface="Times New Roman"/>
                <a:cs typeface="Times New Roman"/>
              </a:rPr>
              <a:t> </a:t>
            </a:r>
            <a:r>
              <a:rPr dirty="0" sz="2800" spc="-15">
                <a:latin typeface="Times New Roman"/>
                <a:cs typeface="Times New Roman"/>
              </a:rPr>
              <a:t>statement</a:t>
            </a:r>
            <a:r>
              <a:rPr dirty="0" sz="2800" spc="-4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to</a:t>
            </a:r>
            <a:r>
              <a:rPr dirty="0" sz="2800" spc="-10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import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all</a:t>
            </a:r>
            <a:r>
              <a:rPr dirty="0" sz="2800" spc="-30">
                <a:latin typeface="Times New Roman"/>
                <a:cs typeface="Times New Roman"/>
              </a:rPr>
              <a:t> </a:t>
            </a:r>
            <a:r>
              <a:rPr dirty="0" sz="2800" spc="-15">
                <a:latin typeface="Times New Roman"/>
                <a:cs typeface="Times New Roman"/>
              </a:rPr>
              <a:t>classes</a:t>
            </a:r>
            <a:r>
              <a:rPr dirty="0" sz="2800" spc="-5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in </a:t>
            </a:r>
            <a:r>
              <a:rPr dirty="0" sz="2800" spc="-10">
                <a:latin typeface="Times New Roman"/>
                <a:cs typeface="Times New Roman"/>
              </a:rPr>
              <a:t>pack1 </a:t>
            </a:r>
            <a:r>
              <a:rPr dirty="0" sz="2800" spc="-68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to</a:t>
            </a:r>
            <a:r>
              <a:rPr dirty="0" sz="2800" spc="-2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program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03" y="1799844"/>
            <a:ext cx="8551924" cy="36004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7391" y="2588408"/>
            <a:ext cx="160464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000000"/>
                </a:solidFill>
              </a:rPr>
              <a:t>Ex</a:t>
            </a:r>
            <a:r>
              <a:rPr dirty="0" sz="3200" spc="-10">
                <a:solidFill>
                  <a:srgbClr val="000000"/>
                </a:solidFill>
              </a:rPr>
              <a:t>ample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6949" y="1979675"/>
            <a:ext cx="6215621" cy="36004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1347" y="118304"/>
            <a:ext cx="1796414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Sample</a:t>
            </a:r>
            <a:r>
              <a:rPr dirty="0" spc="-100"/>
              <a:t> </a:t>
            </a:r>
            <a:r>
              <a:rPr dirty="0"/>
              <a:t>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455504" y="919472"/>
            <a:ext cx="5193030" cy="96266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folder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pack1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inside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D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drive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Create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</a:t>
            </a:r>
            <a:r>
              <a:rPr dirty="0" sz="2400" spc="-1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A.java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1347" y="118304"/>
            <a:ext cx="1796414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Sample</a:t>
            </a:r>
            <a:r>
              <a:rPr dirty="0" spc="-100"/>
              <a:t> </a:t>
            </a:r>
            <a:r>
              <a:rPr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919472"/>
            <a:ext cx="7830820" cy="377634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Method</a:t>
            </a:r>
            <a:r>
              <a:rPr dirty="0" sz="2400" spc="-4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Take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 before pack1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folder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command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prompt here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3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D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drive.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Compile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D:\&gt;javac</a:t>
            </a:r>
            <a:r>
              <a:rPr dirty="0" sz="2400" spc="-4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pack1/A.java</a:t>
            </a:r>
            <a:endParaRPr sz="24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1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270">
                <a:solidFill>
                  <a:srgbClr val="009BDD"/>
                </a:solidFill>
                <a:latin typeface="Arial MT"/>
                <a:cs typeface="Arial MT"/>
              </a:rPr>
              <a:t>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D:\&gt;java</a:t>
            </a:r>
            <a:r>
              <a:rPr dirty="0" sz="2400" spc="-5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pack1/A</a:t>
            </a:r>
            <a:endParaRPr sz="24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  <a:tab pos="84328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	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D:\&gt;java</a:t>
            </a:r>
            <a:r>
              <a:rPr dirty="0" sz="2400" spc="-60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pack1.A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680" y="118304"/>
            <a:ext cx="33089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Packages</a:t>
            </a:r>
            <a:r>
              <a:rPr dirty="0" spc="-60"/>
              <a:t> </a:t>
            </a:r>
            <a:r>
              <a:rPr dirty="0" spc="-5"/>
              <a:t>in</a:t>
            </a:r>
            <a:r>
              <a:rPr dirty="0" spc="-50"/>
              <a:t> </a:t>
            </a:r>
            <a:r>
              <a:rPr dirty="0"/>
              <a:t>Java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2978" y="1841753"/>
            <a:ext cx="6467080" cy="199110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6608" y="118304"/>
            <a:ext cx="14465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919472"/>
            <a:ext cx="8606790" cy="400177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Method</a:t>
            </a:r>
            <a:r>
              <a:rPr dirty="0" sz="2400" spc="-4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classpath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command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prompt 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path 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folder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before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pack1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7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C:\Users\USER&gt;set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CLASSPATH=;D:\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270">
                <a:solidFill>
                  <a:srgbClr val="009BDD"/>
                </a:solidFill>
                <a:latin typeface="Arial MT"/>
                <a:cs typeface="Arial MT"/>
              </a:rPr>
              <a:t>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c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ompile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C:\Users\USER&gt;javac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-cp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D:\pack1\A.java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270">
                <a:solidFill>
                  <a:srgbClr val="009BDD"/>
                </a:solidFill>
                <a:latin typeface="Arial MT"/>
                <a:cs typeface="Arial MT"/>
              </a:rPr>
              <a:t>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C:\Users\USER&gt;java</a:t>
            </a:r>
            <a:r>
              <a:rPr dirty="0" sz="2100" spc="-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pack1.A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Hello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6608" y="118304"/>
            <a:ext cx="14465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5504" y="919472"/>
            <a:ext cx="6781165" cy="367411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Method</a:t>
            </a:r>
            <a:r>
              <a:rPr dirty="0" sz="2400" spc="-4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3: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–classpath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option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Compile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C:\Users\USER&gt;javac</a:t>
            </a:r>
            <a:r>
              <a:rPr dirty="0" sz="2100" spc="-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D:\pack1\A.java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C:\Users\USER&gt;javac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-classpath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.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D:\pack1\A.java</a:t>
            </a:r>
            <a:endParaRPr sz="21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•</a:t>
            </a:r>
            <a:r>
              <a:rPr dirty="0" sz="2400" spc="-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C:\Users\USER&gt;java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-classpath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D:\ pack1.A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89" y="1979675"/>
            <a:ext cx="9291815" cy="36903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1347" y="118304"/>
            <a:ext cx="1796414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Sample</a:t>
            </a:r>
            <a:r>
              <a:rPr dirty="0" spc="-100"/>
              <a:t> </a:t>
            </a:r>
            <a:r>
              <a:rPr dirty="0"/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5504" y="919472"/>
            <a:ext cx="5193030" cy="96266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folder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pack2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inside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D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drive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file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B.java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374" y="5202727"/>
            <a:ext cx="454659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17-</a:t>
            </a:r>
            <a:r>
              <a:rPr dirty="0" sz="1400" spc="-114">
                <a:solidFill>
                  <a:srgbClr val="FFFFFF"/>
                </a:solidFill>
                <a:latin typeface="Arial MT"/>
                <a:cs typeface="Arial MT"/>
              </a:rPr>
              <a:t>11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9845" y="118304"/>
            <a:ext cx="195897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168130" cy="198755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109855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Herbert Schildt, Java: The Complete Reference, 8/e, </a:t>
            </a: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Tata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McGraw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Hill, </a:t>
            </a:r>
            <a:r>
              <a:rPr dirty="0" sz="2400" spc="-40">
                <a:solidFill>
                  <a:srgbClr val="009BDD"/>
                </a:solidFill>
                <a:latin typeface="Arial MT"/>
                <a:cs typeface="Arial MT"/>
              </a:rPr>
              <a:t>2011.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Oracle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documentation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4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https://docs.oracle.com/javase/tutorial/essential/environment/path </a:t>
            </a:r>
            <a:r>
              <a:rPr dirty="0" sz="2400" spc="-655" i="1">
                <a:solidFill>
                  <a:srgbClr val="009BDD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009BDD"/>
                </a:solidFill>
                <a:latin typeface="Arial"/>
                <a:cs typeface="Arial"/>
              </a:rPr>
              <a:t>s.html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9281" y="5202727"/>
            <a:ext cx="2241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43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374" y="5202727"/>
            <a:ext cx="91884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17-</a:t>
            </a:r>
            <a:r>
              <a:rPr dirty="0" sz="1400" spc="-114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1-2022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14506"/>
            <a:ext cx="10078212" cy="11562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7300" y="5202727"/>
            <a:ext cx="9620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&lt;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dat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e/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ime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&gt;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7000" y="5202727"/>
            <a:ext cx="68643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&lt;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foo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ter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&gt;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06857" y="5202727"/>
            <a:ext cx="1244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66347" y="1884050"/>
            <a:ext cx="186690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DD4100"/>
                </a:solidFill>
              </a:rPr>
              <a:t>Interfaces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05967" y="143089"/>
            <a:ext cx="186690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81417" y="5219545"/>
            <a:ext cx="1752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60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1058918"/>
            <a:ext cx="8797290" cy="424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marR="508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keyword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specify what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a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class must </a:t>
            </a:r>
            <a:r>
              <a:rPr dirty="0" sz="2400" spc="-65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do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but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not how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does</a:t>
            </a:r>
            <a:r>
              <a:rPr dirty="0" sz="2400" spc="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it.</a:t>
            </a:r>
            <a:endParaRPr sz="2400">
              <a:latin typeface="Arial MT"/>
              <a:cs typeface="Arial MT"/>
            </a:endParaRPr>
          </a:p>
          <a:p>
            <a:pPr marL="336550" marR="35814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Interfaces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syntactically similar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classes, but they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lack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instance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variables,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and, as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general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rule, their methods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declared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without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40">
                <a:solidFill>
                  <a:srgbClr val="009BDD"/>
                </a:solidFill>
                <a:latin typeface="Arial MT"/>
                <a:cs typeface="Arial MT"/>
              </a:rPr>
              <a:t>body.</a:t>
            </a:r>
            <a:endParaRPr sz="2400">
              <a:latin typeface="Arial MT"/>
              <a:cs typeface="Arial MT"/>
            </a:endParaRPr>
          </a:p>
          <a:p>
            <a:pPr marL="336550" marR="8255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practice,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means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can define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don’t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make assumptions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about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how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implemented.</a:t>
            </a:r>
            <a:endParaRPr sz="2400">
              <a:latin typeface="Arial MT"/>
              <a:cs typeface="Arial MT"/>
            </a:endParaRPr>
          </a:p>
          <a:p>
            <a:pPr marL="336550" marR="396240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Once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defined,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number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classes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Also,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 number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11123" y="143089"/>
            <a:ext cx="16573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81417" y="5219545"/>
            <a:ext cx="1752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60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1058918"/>
            <a:ext cx="9153525" cy="1993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36550" marR="5588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 an interface,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 must provide the complete set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methods required by the interface.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However,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each class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free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determine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details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own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implementation.</a:t>
            </a:r>
            <a:endParaRPr sz="2400">
              <a:latin typeface="Arial MT"/>
              <a:cs typeface="Arial MT"/>
            </a:endParaRPr>
          </a:p>
          <a:p>
            <a:pPr algn="just" marL="336550" marR="508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By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providing the interface keyword, Java allows you to fully utilize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“one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interface, multiple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methods”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aspect 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polymorphism.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11123" y="143089"/>
            <a:ext cx="16573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5503" y="698917"/>
            <a:ext cx="9254490" cy="446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5915" marR="22225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designed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support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dynamic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method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resolution</a:t>
            </a:r>
            <a:r>
              <a:rPr dirty="0" sz="2400" spc="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at </a:t>
            </a:r>
            <a:r>
              <a:rPr dirty="0" sz="2400" spc="-65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run time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5915" marR="508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Normally,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 order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method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called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 one class to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another,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both classes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present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compile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time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so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compiler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check 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ensure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the method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signatures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compatible.</a:t>
            </a:r>
            <a:endParaRPr sz="2400">
              <a:latin typeface="Arial MT"/>
              <a:cs typeface="Arial MT"/>
            </a:endParaRPr>
          </a:p>
          <a:p>
            <a:pPr marL="335915" marR="563245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system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like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functionality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available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more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more subclasses. Interfaces are designed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disconnect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definition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method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inheritance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hierarchy.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possible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 classes 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unrelated</a:t>
            </a:r>
            <a:r>
              <a:rPr dirty="0" sz="2400" spc="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 terms 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class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06817" y="5202727"/>
            <a:ext cx="1244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860" y="5141377"/>
            <a:ext cx="6084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21825" sz="2100" spc="-7">
                <a:latin typeface="Times New Roman"/>
                <a:cs typeface="Times New Roman"/>
              </a:rPr>
              <a:t>17-</a:t>
            </a:r>
            <a:r>
              <a:rPr dirty="0" baseline="21825" sz="2100" spc="-892">
                <a:latin typeface="Times New Roman"/>
                <a:cs typeface="Times New Roman"/>
              </a:rPr>
              <a:t>1</a:t>
            </a:r>
            <a:r>
              <a:rPr dirty="0" sz="2400" spc="-800">
                <a:solidFill>
                  <a:srgbClr val="009BDD"/>
                </a:solidFill>
                <a:latin typeface="Arial MT"/>
                <a:cs typeface="Arial MT"/>
              </a:rPr>
              <a:t>h</a:t>
            </a:r>
            <a:r>
              <a:rPr dirty="0" baseline="21825" sz="2100" spc="-7">
                <a:latin typeface="Times New Roman"/>
                <a:cs typeface="Times New Roman"/>
              </a:rPr>
              <a:t>1</a:t>
            </a:r>
            <a:r>
              <a:rPr dirty="0" baseline="21825" sz="2100" spc="-569">
                <a:latin typeface="Times New Roman"/>
                <a:cs typeface="Times New Roman"/>
              </a:rPr>
              <a:t>-</a:t>
            </a:r>
            <a:r>
              <a:rPr dirty="0" sz="2400" spc="-170">
                <a:solidFill>
                  <a:srgbClr val="009BDD"/>
                </a:solidFill>
                <a:latin typeface="Arial MT"/>
                <a:cs typeface="Arial MT"/>
              </a:rPr>
              <a:t>i</a:t>
            </a:r>
            <a:r>
              <a:rPr dirty="0" baseline="21825" sz="2100" spc="-810">
                <a:latin typeface="Times New Roman"/>
                <a:cs typeface="Times New Roman"/>
              </a:rPr>
              <a:t>2</a:t>
            </a:r>
            <a:r>
              <a:rPr dirty="0" sz="2400" spc="-800">
                <a:solidFill>
                  <a:srgbClr val="009BDD"/>
                </a:solidFill>
                <a:latin typeface="Arial MT"/>
                <a:cs typeface="Arial MT"/>
              </a:rPr>
              <a:t>e</a:t>
            </a:r>
            <a:r>
              <a:rPr dirty="0" baseline="21825" sz="2100" spc="-15">
                <a:latin typeface="Times New Roman"/>
                <a:cs typeface="Times New Roman"/>
              </a:rPr>
              <a:t>0</a:t>
            </a:r>
            <a:r>
              <a:rPr dirty="0" baseline="21825" sz="2100" spc="-907">
                <a:latin typeface="Times New Roman"/>
                <a:cs typeface="Times New Roman"/>
              </a:rPr>
              <a:t>2</a:t>
            </a:r>
            <a:r>
              <a:rPr dirty="0" sz="2400" spc="-200">
                <a:solidFill>
                  <a:srgbClr val="009BDD"/>
                </a:solidFill>
                <a:latin typeface="Arial MT"/>
                <a:cs typeface="Arial MT"/>
              </a:rPr>
              <a:t>r</a:t>
            </a:r>
            <a:r>
              <a:rPr dirty="0" baseline="21825" sz="2100" spc="-765">
                <a:latin typeface="Times New Roman"/>
                <a:cs typeface="Times New Roman"/>
              </a:rPr>
              <a:t>2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c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y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t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e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am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e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interfa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c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3397" y="143089"/>
            <a:ext cx="489394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</a:t>
            </a:r>
            <a:r>
              <a:rPr dirty="0" spc="-65"/>
              <a:t> </a:t>
            </a:r>
            <a:r>
              <a:rPr dirty="0"/>
              <a:t>-</a:t>
            </a:r>
            <a:r>
              <a:rPr dirty="0" spc="-60"/>
              <a:t> </a:t>
            </a:r>
            <a:r>
              <a:rPr dirty="0"/>
              <a:t>Implementation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81417" y="5219545"/>
            <a:ext cx="1752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60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1058918"/>
            <a:ext cx="84169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marR="508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An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 is defined much like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class. This is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simplified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general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interface: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504" y="2097524"/>
            <a:ext cx="12827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7299" y="2006203"/>
            <a:ext cx="4632325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accessspecifier</a:t>
            </a:r>
            <a:r>
              <a:rPr dirty="0" sz="1800" spc="-2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interface</a:t>
            </a:r>
            <a:r>
              <a:rPr dirty="0" sz="1800" spc="-2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464A3"/>
                </a:solidFill>
                <a:latin typeface="Arial MT"/>
                <a:cs typeface="Arial MT"/>
              </a:rPr>
              <a:t>name</a:t>
            </a:r>
            <a:r>
              <a:rPr dirty="0" sz="1800" spc="-1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464A3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algn="just" marL="266065" marR="43180">
              <a:lnSpc>
                <a:spcPct val="100000"/>
              </a:lnSpc>
            </a:pP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return-type method-name1(parameter-list); </a:t>
            </a:r>
            <a:r>
              <a:rPr dirty="0" sz="1800" spc="-49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return-type method-name2(parameter-list); </a:t>
            </a:r>
            <a:r>
              <a:rPr dirty="0" sz="1800" spc="-49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type</a:t>
            </a:r>
            <a:r>
              <a:rPr dirty="0" sz="1800" spc="-1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final-varname1</a:t>
            </a:r>
            <a:r>
              <a:rPr dirty="0" sz="1800" spc="-2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464A3"/>
                </a:solidFill>
                <a:latin typeface="Arial MT"/>
                <a:cs typeface="Arial MT"/>
              </a:rPr>
              <a:t>=</a:t>
            </a: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464A3"/>
                </a:solidFill>
                <a:latin typeface="Arial MT"/>
                <a:cs typeface="Arial MT"/>
              </a:rPr>
              <a:t>value;</a:t>
            </a:r>
            <a:endParaRPr sz="1800">
              <a:latin typeface="Arial MT"/>
              <a:cs typeface="Arial MT"/>
            </a:endParaRPr>
          </a:p>
          <a:p>
            <a:pPr algn="just" marL="266065">
              <a:lnSpc>
                <a:spcPct val="100000"/>
              </a:lnSpc>
            </a:pP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type</a:t>
            </a:r>
            <a:r>
              <a:rPr dirty="0" sz="1800" spc="-2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final-varname2</a:t>
            </a:r>
            <a:r>
              <a:rPr dirty="0" sz="1800" spc="-3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464A3"/>
                </a:solidFill>
                <a:latin typeface="Arial MT"/>
                <a:cs typeface="Arial MT"/>
              </a:rPr>
              <a:t>=</a:t>
            </a:r>
            <a:r>
              <a:rPr dirty="0" sz="1800" spc="-1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464A3"/>
                </a:solidFill>
                <a:latin typeface="Arial MT"/>
                <a:cs typeface="Arial MT"/>
              </a:rPr>
              <a:t>value;</a:t>
            </a:r>
            <a:endParaRPr sz="1800">
              <a:latin typeface="Arial MT"/>
              <a:cs typeface="Arial MT"/>
            </a:endParaRPr>
          </a:p>
          <a:p>
            <a:pPr algn="just" marL="266065">
              <a:lnSpc>
                <a:spcPct val="100000"/>
              </a:lnSpc>
            </a:pP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//</a:t>
            </a:r>
            <a:r>
              <a:rPr dirty="0" sz="1800" spc="-5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...</a:t>
            </a:r>
            <a:endParaRPr sz="1800">
              <a:latin typeface="Arial MT"/>
              <a:cs typeface="Arial MT"/>
            </a:endParaRPr>
          </a:p>
          <a:p>
            <a:pPr algn="just" marL="266065" marR="5080">
              <a:lnSpc>
                <a:spcPct val="100000"/>
              </a:lnSpc>
            </a:pP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return-type method-nameN(parameter-list); </a:t>
            </a:r>
            <a:r>
              <a:rPr dirty="0" sz="1800" spc="-49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type</a:t>
            </a:r>
            <a:r>
              <a:rPr dirty="0" sz="1800" spc="-1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final-varnameN</a:t>
            </a:r>
            <a:r>
              <a:rPr dirty="0" sz="1800" spc="-2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464A3"/>
                </a:solidFill>
                <a:latin typeface="Arial MT"/>
                <a:cs typeface="Arial MT"/>
              </a:rPr>
              <a:t>=</a:t>
            </a:r>
            <a:r>
              <a:rPr dirty="0" sz="1800" spc="-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464A3"/>
                </a:solidFill>
                <a:latin typeface="Arial MT"/>
                <a:cs typeface="Arial MT"/>
              </a:rPr>
              <a:t>value;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464A3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8262" y="143089"/>
            <a:ext cx="526288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</a:t>
            </a:r>
            <a:r>
              <a:rPr dirty="0" spc="-55"/>
              <a:t> </a:t>
            </a:r>
            <a:r>
              <a:rPr dirty="0"/>
              <a:t>–</a:t>
            </a:r>
            <a:r>
              <a:rPr dirty="0" spc="-225"/>
              <a:t> </a:t>
            </a:r>
            <a:r>
              <a:rPr dirty="0"/>
              <a:t>Access</a:t>
            </a:r>
            <a:r>
              <a:rPr dirty="0" spc="-45"/>
              <a:t> </a:t>
            </a:r>
            <a:r>
              <a:rPr dirty="0"/>
              <a:t>Modifiers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81417" y="5219545"/>
            <a:ext cx="1752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60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919472"/>
            <a:ext cx="9155430" cy="3370579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use </a:t>
            </a:r>
            <a:r>
              <a:rPr dirty="0" sz="2400" spc="-5">
                <a:solidFill>
                  <a:srgbClr val="3464A3"/>
                </a:solidFill>
                <a:latin typeface="Arial MT"/>
                <a:cs typeface="Arial MT"/>
              </a:rPr>
              <a:t>default</a:t>
            </a:r>
            <a:r>
              <a:rPr dirty="0" sz="240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400" spc="-5">
                <a:solidFill>
                  <a:srgbClr val="3464A3"/>
                </a:solidFill>
                <a:latin typeface="Arial MT"/>
                <a:cs typeface="Arial MT"/>
              </a:rPr>
              <a:t>public</a:t>
            </a:r>
            <a:r>
              <a:rPr dirty="0" sz="2400" spc="1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access modifiers</a:t>
            </a:r>
            <a:endParaRPr sz="2400">
              <a:latin typeface="Arial MT"/>
              <a:cs typeface="Arial MT"/>
            </a:endParaRPr>
          </a:p>
          <a:p>
            <a:pPr marL="336550" marR="5080" indent="-324485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 no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access modifier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included,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default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access results,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available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other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members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which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declared.</a:t>
            </a:r>
            <a:endParaRPr sz="2400">
              <a:latin typeface="Arial MT"/>
              <a:cs typeface="Arial MT"/>
            </a:endParaRPr>
          </a:p>
          <a:p>
            <a:pPr marL="336550" marR="193675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declared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public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code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outside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package.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 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case, the 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only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public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declared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the file, 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file 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have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same name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 the interface.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680" y="118304"/>
            <a:ext cx="33089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Packages</a:t>
            </a:r>
            <a:r>
              <a:rPr dirty="0" spc="-60"/>
              <a:t> </a:t>
            </a:r>
            <a:r>
              <a:rPr dirty="0" spc="-5"/>
              <a:t>in</a:t>
            </a:r>
            <a:r>
              <a:rPr dirty="0" spc="-50"/>
              <a:t> </a:t>
            </a:r>
            <a:r>
              <a:rPr dirty="0"/>
              <a:t>Java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963" y="1461515"/>
            <a:ext cx="8400287" cy="26754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37930" y="143089"/>
            <a:ext cx="60020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</a:t>
            </a:r>
            <a:r>
              <a:rPr dirty="0" spc="-50"/>
              <a:t> </a:t>
            </a:r>
            <a:r>
              <a:rPr dirty="0"/>
              <a:t>–</a:t>
            </a:r>
            <a:r>
              <a:rPr dirty="0" spc="-50"/>
              <a:t> </a:t>
            </a:r>
            <a:r>
              <a:rPr dirty="0" spc="-35"/>
              <a:t>Variable</a:t>
            </a:r>
            <a:r>
              <a:rPr dirty="0" spc="-25"/>
              <a:t> </a:t>
            </a:r>
            <a:r>
              <a:rPr dirty="0" spc="-5"/>
              <a:t>declarations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81417" y="5219545"/>
            <a:ext cx="1752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60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919472"/>
            <a:ext cx="9155430" cy="3370579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use </a:t>
            </a:r>
            <a:r>
              <a:rPr dirty="0" sz="2400" spc="-5">
                <a:solidFill>
                  <a:srgbClr val="3464A3"/>
                </a:solidFill>
                <a:latin typeface="Arial MT"/>
                <a:cs typeface="Arial MT"/>
              </a:rPr>
              <a:t>default</a:t>
            </a:r>
            <a:r>
              <a:rPr dirty="0" sz="240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400" spc="-5">
                <a:solidFill>
                  <a:srgbClr val="3464A3"/>
                </a:solidFill>
                <a:latin typeface="Arial MT"/>
                <a:cs typeface="Arial MT"/>
              </a:rPr>
              <a:t>public</a:t>
            </a:r>
            <a:r>
              <a:rPr dirty="0" sz="2400" spc="1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access modifiers</a:t>
            </a:r>
            <a:endParaRPr sz="2400">
              <a:latin typeface="Arial MT"/>
              <a:cs typeface="Arial MT"/>
            </a:endParaRPr>
          </a:p>
          <a:p>
            <a:pPr marL="336550" marR="5080" indent="-324485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 no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access modifier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included,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default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access results,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only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available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other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members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 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which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declared.</a:t>
            </a:r>
            <a:endParaRPr sz="2400">
              <a:latin typeface="Arial MT"/>
              <a:cs typeface="Arial MT"/>
            </a:endParaRPr>
          </a:p>
          <a:p>
            <a:pPr marL="336550" marR="193675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declared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public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code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outside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package.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 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case, the 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only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public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declared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the file, 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file 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have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same name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 the interface.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46796" y="143089"/>
            <a:ext cx="738378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</a:t>
            </a:r>
            <a:r>
              <a:rPr dirty="0" spc="-40"/>
              <a:t> </a:t>
            </a:r>
            <a:r>
              <a:rPr dirty="0"/>
              <a:t>–</a:t>
            </a:r>
            <a:r>
              <a:rPr dirty="0" spc="-40"/>
              <a:t> </a:t>
            </a:r>
            <a:r>
              <a:rPr dirty="0"/>
              <a:t>JDK</a:t>
            </a:r>
            <a:r>
              <a:rPr dirty="0" spc="-30"/>
              <a:t> </a:t>
            </a:r>
            <a:r>
              <a:rPr dirty="0" spc="-5"/>
              <a:t>Related</a:t>
            </a:r>
            <a:r>
              <a:rPr dirty="0" spc="-20"/>
              <a:t> </a:t>
            </a:r>
            <a:r>
              <a:rPr dirty="0"/>
              <a:t>Enhancements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81417" y="5219545"/>
            <a:ext cx="1752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60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1058918"/>
            <a:ext cx="9232265" cy="33705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marR="5080" indent="-324485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Prior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JDK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8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could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not define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implementation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whatsoever.</a:t>
            </a:r>
            <a:r>
              <a:rPr dirty="0" sz="2400" spc="-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 is the traditional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form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which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only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“what” to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implement.</a:t>
            </a:r>
            <a:endParaRPr sz="2400">
              <a:latin typeface="Arial MT"/>
              <a:cs typeface="Arial MT"/>
            </a:endParaRPr>
          </a:p>
          <a:p>
            <a:pPr marL="336550" marR="43053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Beginning with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JDK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8,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 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possible to add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default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implementation to an interface method. This form define “what”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“How”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JDK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8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also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added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static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methods, 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beginning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JDK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9,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interface can include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private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3394" y="143089"/>
            <a:ext cx="391223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</a:t>
            </a:r>
            <a:r>
              <a:rPr dirty="0" spc="-50"/>
              <a:t> </a:t>
            </a:r>
            <a:r>
              <a:rPr dirty="0"/>
              <a:t>-</a:t>
            </a:r>
            <a:r>
              <a:rPr dirty="0" spc="-55"/>
              <a:t> </a:t>
            </a:r>
            <a:r>
              <a:rPr dirty="0"/>
              <a:t>key</a:t>
            </a:r>
            <a:r>
              <a:rPr dirty="0" spc="-40"/>
              <a:t> </a:t>
            </a:r>
            <a:r>
              <a:rPr dirty="0" spc="-5"/>
              <a:t>points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81417" y="5219545"/>
            <a:ext cx="1752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60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919472"/>
            <a:ext cx="8898255" cy="4363720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be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keyword interface.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syntactically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similar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 are declared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without any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40">
                <a:solidFill>
                  <a:srgbClr val="009BDD"/>
                </a:solidFill>
                <a:latin typeface="Arial MT"/>
                <a:cs typeface="Arial MT"/>
              </a:rPr>
              <a:t>body.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never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(before jdk 8)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number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 can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interface.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implement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number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interfaces.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helps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achieve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multiple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inheritance.</a:t>
            </a:r>
            <a:endParaRPr sz="2100">
              <a:latin typeface="Arial MT"/>
              <a:cs typeface="Arial MT"/>
            </a:endParaRPr>
          </a:p>
          <a:p>
            <a:pPr marL="336550" marR="5080" indent="-324485">
              <a:lnSpc>
                <a:spcPct val="100000"/>
              </a:lnSpc>
              <a:spcBef>
                <a:spcPts val="109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–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class must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complete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declared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3394" y="143089"/>
            <a:ext cx="391223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</a:t>
            </a:r>
            <a:r>
              <a:rPr dirty="0" spc="-50"/>
              <a:t> </a:t>
            </a:r>
            <a:r>
              <a:rPr dirty="0"/>
              <a:t>-</a:t>
            </a:r>
            <a:r>
              <a:rPr dirty="0" spc="-55"/>
              <a:t> </a:t>
            </a:r>
            <a:r>
              <a:rPr dirty="0"/>
              <a:t>key</a:t>
            </a:r>
            <a:r>
              <a:rPr dirty="0" spc="-40"/>
              <a:t> </a:t>
            </a:r>
            <a:r>
              <a:rPr dirty="0" spc="-5"/>
              <a:t>points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650538"/>
            <a:ext cx="9048115" cy="4691380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no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access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specifier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included,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then it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has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default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access</a:t>
            </a:r>
            <a:endParaRPr sz="2200">
              <a:latin typeface="Arial MT"/>
              <a:cs typeface="Arial MT"/>
            </a:endParaRPr>
          </a:p>
          <a:p>
            <a:pPr marL="336550" marR="5080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declared have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no bodies.</a:t>
            </a:r>
            <a:r>
              <a:rPr dirty="0" sz="2200" spc="-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They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end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with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semicolon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after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the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parameter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list.</a:t>
            </a:r>
            <a:endParaRPr sz="22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They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are abstract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methods.</a:t>
            </a:r>
            <a:endParaRPr sz="2200">
              <a:latin typeface="Arial MT"/>
              <a:cs typeface="Arial MT"/>
            </a:endParaRPr>
          </a:p>
          <a:p>
            <a:pPr marL="335915" marR="984885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Each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includes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interface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must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implement</a:t>
            </a:r>
            <a:r>
              <a:rPr dirty="0" sz="22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dirty="0" sz="22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dirty="0" sz="2200" spc="-59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methods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336550" marR="113664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ariables re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implicitly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final and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static,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meaning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they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cannot be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changed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by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implementing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class.</a:t>
            </a:r>
            <a:r>
              <a:rPr dirty="0" sz="2200" spc="-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They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must also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initialized</a:t>
            </a:r>
            <a:endParaRPr sz="22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All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variables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implicitly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public</a:t>
            </a:r>
            <a:endParaRPr sz="2200">
              <a:latin typeface="Arial MT"/>
              <a:cs typeface="Arial MT"/>
            </a:endParaRPr>
          </a:p>
          <a:p>
            <a:pPr marL="336550" marR="672465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JDK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8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provide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function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implementation and JDK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9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private access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modifiers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11379" y="143089"/>
            <a:ext cx="365823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</a:t>
            </a:r>
            <a:r>
              <a:rPr dirty="0" spc="-65"/>
              <a:t> </a:t>
            </a:r>
            <a:r>
              <a:rPr dirty="0"/>
              <a:t>-</a:t>
            </a:r>
            <a:r>
              <a:rPr dirty="0" spc="-60"/>
              <a:t> </a:t>
            </a:r>
            <a:r>
              <a:rPr dirty="0"/>
              <a:t>Example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650538"/>
            <a:ext cx="3331210" cy="1449705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2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Callback</a:t>
            </a:r>
            <a:r>
              <a:rPr dirty="0" sz="22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647065" indent="-63500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647065" algn="l"/>
                <a:tab pos="64770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void</a:t>
            </a:r>
            <a:r>
              <a:rPr dirty="0" sz="2200" spc="-3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show(int</a:t>
            </a:r>
            <a:r>
              <a:rPr dirty="0" sz="2200" spc="-3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param);</a:t>
            </a:r>
            <a:endParaRPr sz="22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5504" y="1058918"/>
            <a:ext cx="8950325" cy="2865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marR="292735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been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defined,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 or more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interface.</a:t>
            </a:r>
            <a:endParaRPr sz="2400">
              <a:latin typeface="Arial MT"/>
              <a:cs typeface="Arial MT"/>
            </a:endParaRPr>
          </a:p>
          <a:p>
            <a:pPr marL="336550" marR="29083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interface, include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implements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clause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in 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definition,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 then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create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required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general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form 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class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includes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implements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clause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looks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like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90024" y="143089"/>
            <a:ext cx="450024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Implementing</a:t>
            </a:r>
            <a:r>
              <a:rPr dirty="0" spc="-105"/>
              <a:t> </a:t>
            </a:r>
            <a:r>
              <a:rPr dirty="0"/>
              <a:t>Interfaces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927419"/>
            <a:ext cx="9032875" cy="432308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General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form 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 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includes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implements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clause</a:t>
            </a:r>
            <a:endParaRPr sz="2400">
              <a:latin typeface="Arial MT"/>
              <a:cs typeface="Arial MT"/>
            </a:endParaRPr>
          </a:p>
          <a:p>
            <a:pPr lvl="1" marL="767715" marR="1203325" indent="-323850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class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classname [extends superclass] [implements interface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[,interface...]]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{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//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class-body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}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//square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bracket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denotes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optional</a:t>
            </a:r>
            <a:endParaRPr sz="2100">
              <a:latin typeface="Arial MT"/>
              <a:cs typeface="Arial MT"/>
            </a:endParaRPr>
          </a:p>
          <a:p>
            <a:pPr marL="336550" marR="22225" indent="-323850">
              <a:lnSpc>
                <a:spcPct val="100000"/>
              </a:lnSpc>
              <a:spcBef>
                <a:spcPts val="109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class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more than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interface, 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separated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comma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we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implement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method,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 be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declared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public.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90024" y="143089"/>
            <a:ext cx="450024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Implementing</a:t>
            </a:r>
            <a:r>
              <a:rPr dirty="0" spc="-105"/>
              <a:t> </a:t>
            </a:r>
            <a:r>
              <a:rPr dirty="0"/>
              <a:t>Interfaces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919472"/>
            <a:ext cx="3261360" cy="2047239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interface</a:t>
            </a:r>
            <a:r>
              <a:rPr dirty="0" sz="2400" spc="-4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Callback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void</a:t>
            </a:r>
            <a:r>
              <a:rPr dirty="0" sz="2400" spc="-3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show(int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param);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5503" y="1058918"/>
            <a:ext cx="4942205" cy="32848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marR="1143635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 Sample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implements </a:t>
            </a:r>
            <a:r>
              <a:rPr dirty="0" sz="2400" spc="-65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Callback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public void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show(int p)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System.out.println(“show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p=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"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+p);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//other</a:t>
            </a:r>
            <a:r>
              <a:rPr dirty="0" sz="2400" spc="-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90024" y="143089"/>
            <a:ext cx="450024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Implementing</a:t>
            </a:r>
            <a:r>
              <a:rPr dirty="0" spc="-105"/>
              <a:t> </a:t>
            </a:r>
            <a:r>
              <a:rPr dirty="0"/>
              <a:t>Interfaces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81537" rIns="0" bIns="0" rtlCol="0" vert="horz">
            <a:spAutoFit/>
          </a:bodyPr>
          <a:lstStyle/>
          <a:p>
            <a:pPr marL="357505" marR="508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57505" algn="l"/>
                <a:tab pos="358140" algn="l"/>
              </a:tabLst>
            </a:pPr>
            <a:r>
              <a:rPr dirty="0"/>
              <a:t>It</a:t>
            </a:r>
            <a:r>
              <a:rPr dirty="0" spc="5"/>
              <a:t> </a:t>
            </a:r>
            <a:r>
              <a:rPr dirty="0"/>
              <a:t>is </a:t>
            </a:r>
            <a:r>
              <a:rPr dirty="0" spc="-5"/>
              <a:t>both</a:t>
            </a:r>
            <a:r>
              <a:rPr dirty="0" spc="5"/>
              <a:t> </a:t>
            </a:r>
            <a:r>
              <a:rPr dirty="0" spc="-5"/>
              <a:t>permissible</a:t>
            </a:r>
            <a:r>
              <a:rPr dirty="0" spc="-10"/>
              <a:t> </a:t>
            </a:r>
            <a:r>
              <a:rPr dirty="0" spc="-5"/>
              <a:t>and</a:t>
            </a:r>
            <a:r>
              <a:rPr dirty="0" spc="10"/>
              <a:t> </a:t>
            </a:r>
            <a:r>
              <a:rPr dirty="0" spc="-5"/>
              <a:t>common </a:t>
            </a:r>
            <a:r>
              <a:rPr dirty="0"/>
              <a:t>for</a:t>
            </a:r>
            <a:r>
              <a:rPr dirty="0" spc="15"/>
              <a:t> </a:t>
            </a:r>
            <a:r>
              <a:rPr dirty="0" spc="-5"/>
              <a:t>classes</a:t>
            </a:r>
            <a:r>
              <a:rPr dirty="0" spc="-10"/>
              <a:t> </a:t>
            </a:r>
            <a:r>
              <a:rPr dirty="0"/>
              <a:t>that</a:t>
            </a:r>
            <a:r>
              <a:rPr dirty="0" spc="5"/>
              <a:t> </a:t>
            </a:r>
            <a:r>
              <a:rPr dirty="0" spc="-5"/>
              <a:t>implement interfaces </a:t>
            </a:r>
            <a:r>
              <a:rPr dirty="0" spc="-600"/>
              <a:t> </a:t>
            </a:r>
            <a:r>
              <a:rPr dirty="0"/>
              <a:t>to</a:t>
            </a:r>
            <a:r>
              <a:rPr dirty="0" spc="-5"/>
              <a:t> define</a:t>
            </a:r>
            <a:r>
              <a:rPr dirty="0" spc="-10"/>
              <a:t> </a:t>
            </a:r>
            <a:r>
              <a:rPr dirty="0" spc="-5"/>
              <a:t>additional</a:t>
            </a:r>
            <a:r>
              <a:rPr dirty="0" spc="-15"/>
              <a:t> </a:t>
            </a:r>
            <a:r>
              <a:rPr dirty="0" spc="-5"/>
              <a:t>members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their</a:t>
            </a:r>
            <a:r>
              <a:rPr dirty="0" spc="-10"/>
              <a:t> </a:t>
            </a:r>
            <a:r>
              <a:rPr dirty="0" spc="-5"/>
              <a:t>own.</a:t>
            </a:r>
          </a:p>
          <a:p>
            <a:pPr marL="356870" marR="115570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57505" algn="l"/>
                <a:tab pos="358140" algn="l"/>
              </a:tabLst>
            </a:pPr>
            <a:r>
              <a:rPr dirty="0" spc="-5"/>
              <a:t>For</a:t>
            </a:r>
            <a:r>
              <a:rPr dirty="0" spc="15"/>
              <a:t> </a:t>
            </a:r>
            <a:r>
              <a:rPr dirty="0" spc="-5"/>
              <a:t>example, </a:t>
            </a:r>
            <a:r>
              <a:rPr dirty="0"/>
              <a:t>the</a:t>
            </a:r>
            <a:r>
              <a:rPr dirty="0" spc="10"/>
              <a:t> </a:t>
            </a:r>
            <a:r>
              <a:rPr dirty="0" spc="-5"/>
              <a:t>following</a:t>
            </a:r>
            <a:r>
              <a:rPr dirty="0" spc="-10"/>
              <a:t> </a:t>
            </a:r>
            <a:r>
              <a:rPr dirty="0" spc="-5"/>
              <a:t>version</a:t>
            </a:r>
            <a:r>
              <a:rPr dirty="0" spc="-10"/>
              <a:t> </a:t>
            </a:r>
            <a:r>
              <a:rPr dirty="0" spc="-5"/>
              <a:t>of</a:t>
            </a:r>
            <a:r>
              <a:rPr dirty="0" spc="10"/>
              <a:t> </a:t>
            </a:r>
            <a:r>
              <a:rPr dirty="0" spc="-5"/>
              <a:t>Client</a:t>
            </a:r>
            <a:r>
              <a:rPr dirty="0" spc="-10"/>
              <a:t> </a:t>
            </a:r>
            <a:r>
              <a:rPr dirty="0" spc="-5"/>
              <a:t>implements </a:t>
            </a:r>
            <a:r>
              <a:rPr dirty="0" spc="-5" i="1">
                <a:solidFill>
                  <a:srgbClr val="FF0000"/>
                </a:solidFill>
                <a:latin typeface="Arial"/>
                <a:cs typeface="Arial"/>
              </a:rPr>
              <a:t>callback</a:t>
            </a:r>
            <a:r>
              <a:rPr dirty="0" spc="-5"/>
              <a:t>(</a:t>
            </a:r>
            <a:r>
              <a:rPr dirty="0" spc="-10"/>
              <a:t> </a:t>
            </a:r>
            <a:r>
              <a:rPr dirty="0"/>
              <a:t>)</a:t>
            </a:r>
            <a:r>
              <a:rPr dirty="0" spc="15"/>
              <a:t> </a:t>
            </a:r>
            <a:r>
              <a:rPr dirty="0" spc="-5"/>
              <a:t>and </a:t>
            </a:r>
            <a:r>
              <a:rPr dirty="0" spc="-595"/>
              <a:t> </a:t>
            </a:r>
            <a:r>
              <a:rPr dirty="0" spc="-5"/>
              <a:t>adds</a:t>
            </a:r>
            <a:r>
              <a:rPr dirty="0" spc="-10"/>
              <a:t> </a:t>
            </a:r>
            <a:r>
              <a:rPr dirty="0"/>
              <a:t>the </a:t>
            </a:r>
            <a:r>
              <a:rPr dirty="0" spc="-5"/>
              <a:t>method </a:t>
            </a:r>
            <a:r>
              <a:rPr dirty="0" spc="-5" i="1">
                <a:solidFill>
                  <a:srgbClr val="FF0000"/>
                </a:solidFill>
                <a:latin typeface="Arial"/>
                <a:cs typeface="Arial"/>
              </a:rPr>
              <a:t>nonIfaceMeth</a:t>
            </a:r>
            <a:r>
              <a:rPr dirty="0" spc="-5"/>
              <a:t>( ):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0258" y="2519933"/>
            <a:ext cx="8954261" cy="267614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160" y="182713"/>
            <a:ext cx="918146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Accessing</a:t>
            </a:r>
            <a:r>
              <a:rPr dirty="0" sz="2800" spc="-25"/>
              <a:t> </a:t>
            </a:r>
            <a:r>
              <a:rPr dirty="0" sz="2800"/>
              <a:t>Implementations</a:t>
            </a:r>
            <a:r>
              <a:rPr dirty="0" sz="2800" spc="-75"/>
              <a:t> </a:t>
            </a:r>
            <a:r>
              <a:rPr dirty="0" sz="2800"/>
              <a:t>Through Interface</a:t>
            </a:r>
            <a:r>
              <a:rPr dirty="0" sz="2800" spc="-30"/>
              <a:t> </a:t>
            </a:r>
            <a:r>
              <a:rPr dirty="0" sz="2800"/>
              <a:t>References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700441"/>
            <a:ext cx="9254490" cy="4381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6550" marR="5080" indent="-323850">
              <a:lnSpc>
                <a:spcPct val="100000"/>
              </a:lnSpc>
              <a:spcBef>
                <a:spcPts val="95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000" spc="-70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can declare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variables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as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object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references</a:t>
            </a:r>
            <a:r>
              <a:rPr dirty="0" sz="20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use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an interface</a:t>
            </a:r>
            <a:r>
              <a:rPr dirty="0" sz="20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rather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than </a:t>
            </a:r>
            <a:r>
              <a:rPr dirty="0" sz="2000" spc="-5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type.</a:t>
            </a:r>
            <a:endParaRPr sz="2000">
              <a:latin typeface="Arial MT"/>
              <a:cs typeface="Arial MT"/>
            </a:endParaRPr>
          </a:p>
          <a:p>
            <a:pPr marL="336550" marR="854710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Any instance of any class that implements the declared interface can be </a:t>
            </a:r>
            <a:r>
              <a:rPr dirty="0" sz="2000" spc="-5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referred</a:t>
            </a:r>
            <a:r>
              <a:rPr dirty="0" sz="20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such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 variable.</a:t>
            </a:r>
            <a:endParaRPr sz="2000">
              <a:latin typeface="Arial MT"/>
              <a:cs typeface="Arial MT"/>
            </a:endParaRPr>
          </a:p>
          <a:p>
            <a:pPr marL="336550" marR="30861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When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you call a method through one of these references, the correct version </a:t>
            </a:r>
            <a:r>
              <a:rPr dirty="0" sz="2000" spc="-5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0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called</a:t>
            </a:r>
            <a:r>
              <a:rPr dirty="0" sz="20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based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on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actual instance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of the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0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being</a:t>
            </a:r>
            <a:r>
              <a:rPr dirty="0" sz="20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referred</a:t>
            </a:r>
            <a:r>
              <a:rPr dirty="0" sz="20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to.</a:t>
            </a:r>
            <a:endParaRPr sz="20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one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key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features</a:t>
            </a:r>
            <a:r>
              <a:rPr dirty="0" sz="20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interfaces.</a:t>
            </a:r>
            <a:endParaRPr sz="2000">
              <a:latin typeface="Arial MT"/>
              <a:cs typeface="Arial MT"/>
            </a:endParaRPr>
          </a:p>
          <a:p>
            <a:pPr marL="336550" marR="684530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The method to be executed is looked up dynamically at run time, allowing </a:t>
            </a:r>
            <a:r>
              <a:rPr dirty="0" sz="2000" spc="-5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created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later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than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code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which</a:t>
            </a:r>
            <a:r>
              <a:rPr dirty="0" sz="20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calls</a:t>
            </a:r>
            <a:r>
              <a:rPr dirty="0" sz="20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on them.</a:t>
            </a:r>
            <a:endParaRPr sz="2000">
              <a:latin typeface="Arial MT"/>
              <a:cs typeface="Arial MT"/>
            </a:endParaRPr>
          </a:p>
          <a:p>
            <a:pPr marL="336550" marR="54102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  <a:tab pos="913765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The	calling code can dispatch through an interface without having to know </a:t>
            </a:r>
            <a:r>
              <a:rPr dirty="0" sz="2000" spc="-5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anything about the “callee.” This process is similar to using a superclass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reference</a:t>
            </a:r>
            <a:r>
              <a:rPr dirty="0" sz="20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access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subclass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object.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504" y="710844"/>
            <a:ext cx="9207500" cy="450151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ackages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for:</a:t>
            </a:r>
            <a:endParaRPr sz="2400">
              <a:latin typeface="Arial MT"/>
              <a:cs typeface="Arial MT"/>
            </a:endParaRPr>
          </a:p>
          <a:p>
            <a:pPr lvl="1" marL="767080" marR="5080" indent="-323850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Preventing naming conflicts.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For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example there can be two classes with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name Teacher in two packages,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college.staff.icse.Teacher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C8201E"/>
                </a:solidFill>
                <a:latin typeface="Arial MT"/>
                <a:cs typeface="Arial MT"/>
              </a:rPr>
              <a:t>college.staff.cbse.Teacher</a:t>
            </a:r>
            <a:endParaRPr sz="2100">
              <a:latin typeface="Arial MT"/>
              <a:cs typeface="Arial MT"/>
            </a:endParaRPr>
          </a:p>
          <a:p>
            <a:pPr lvl="1" marL="767715" marR="1411605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Making searching/locating and usage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classes, interfaces,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enumerations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annotations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easier.</a:t>
            </a:r>
            <a:endParaRPr sz="2100">
              <a:latin typeface="Arial MT"/>
              <a:cs typeface="Arial MT"/>
            </a:endParaRPr>
          </a:p>
          <a:p>
            <a:pPr lvl="1" marL="767715" marR="80645" indent="-323850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Providing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access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control: protected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default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have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 level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access control.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protected member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accessible by classes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same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 and its subclasses and subclasses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different package. </a:t>
            </a:r>
            <a:r>
              <a:rPr dirty="0" sz="2100" spc="-57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default member (without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any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access specifier)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accessible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by </a:t>
            </a:r>
            <a:r>
              <a:rPr dirty="0" sz="21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same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only.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considered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data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encapsulation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(or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data-hiding).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160" y="182713"/>
            <a:ext cx="918146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Accessing</a:t>
            </a:r>
            <a:r>
              <a:rPr dirty="0" sz="2800" spc="-25"/>
              <a:t> </a:t>
            </a:r>
            <a:r>
              <a:rPr dirty="0" sz="2800"/>
              <a:t>Implementations</a:t>
            </a:r>
            <a:r>
              <a:rPr dirty="0" sz="2800" spc="-75"/>
              <a:t> </a:t>
            </a:r>
            <a:r>
              <a:rPr dirty="0" sz="2800"/>
              <a:t>Through Interface</a:t>
            </a:r>
            <a:r>
              <a:rPr dirty="0" sz="2800" spc="-30"/>
              <a:t> </a:t>
            </a:r>
            <a:r>
              <a:rPr dirty="0" sz="2800"/>
              <a:t>References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455504" y="700441"/>
            <a:ext cx="89465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6550" marR="5080" indent="-323850">
              <a:lnSpc>
                <a:spcPct val="100000"/>
              </a:lnSpc>
              <a:spcBef>
                <a:spcPts val="95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The following</a:t>
            </a:r>
            <a:r>
              <a:rPr dirty="0" sz="20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example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calls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callback( ) method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via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an interface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reference </a:t>
            </a:r>
            <a:r>
              <a:rPr dirty="0" sz="2000" spc="-5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variable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504" y="3557636"/>
            <a:ext cx="4515485" cy="86360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0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output</a:t>
            </a:r>
            <a:r>
              <a:rPr dirty="0" sz="20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0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0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program</a:t>
            </a:r>
            <a:r>
              <a:rPr dirty="0" sz="20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shown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here:</a:t>
            </a:r>
            <a:endParaRPr sz="20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000" spc="-5">
                <a:solidFill>
                  <a:srgbClr val="FF0000"/>
                </a:solidFill>
                <a:latin typeface="Arial MT"/>
                <a:cs typeface="Arial MT"/>
              </a:rPr>
              <a:t>callback</a:t>
            </a:r>
            <a:r>
              <a:rPr dirty="0" sz="20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Arial MT"/>
                <a:cs typeface="Arial MT"/>
              </a:rPr>
              <a:t>called</a:t>
            </a:r>
            <a:r>
              <a:rPr dirty="0" sz="20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Arial MT"/>
                <a:cs typeface="Arial MT"/>
              </a:rPr>
              <a:t>with</a:t>
            </a:r>
            <a:r>
              <a:rPr dirty="0" sz="20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Arial MT"/>
                <a:cs typeface="Arial MT"/>
              </a:rPr>
              <a:t>42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294" y="1260348"/>
            <a:ext cx="8266924" cy="22082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160" y="182713"/>
            <a:ext cx="918146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Accessing</a:t>
            </a:r>
            <a:r>
              <a:rPr dirty="0" sz="2800" spc="-25"/>
              <a:t> </a:t>
            </a:r>
            <a:r>
              <a:rPr dirty="0" sz="2800"/>
              <a:t>Implementations</a:t>
            </a:r>
            <a:r>
              <a:rPr dirty="0" sz="2800" spc="-75"/>
              <a:t> </a:t>
            </a:r>
            <a:r>
              <a:rPr dirty="0" sz="2800"/>
              <a:t>Through Interface</a:t>
            </a:r>
            <a:r>
              <a:rPr dirty="0" sz="2800" spc="-30"/>
              <a:t> </a:t>
            </a:r>
            <a:r>
              <a:rPr dirty="0" sz="2800"/>
              <a:t>References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699679"/>
            <a:ext cx="9064625" cy="3127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marR="220979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Notice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that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variable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c is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declared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interface type Callback,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yet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was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assigned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instance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Client.</a:t>
            </a:r>
            <a:endParaRPr sz="2200">
              <a:latin typeface="Arial MT"/>
              <a:cs typeface="Arial MT"/>
            </a:endParaRPr>
          </a:p>
          <a:p>
            <a:pPr marL="336550" marR="501015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Although c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can be used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to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access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callback(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)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method,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cannot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access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any other members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Client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class.</a:t>
            </a:r>
            <a:endParaRPr sz="2200">
              <a:latin typeface="Arial MT"/>
              <a:cs typeface="Arial MT"/>
            </a:endParaRPr>
          </a:p>
          <a:p>
            <a:pPr marL="336550" marR="392430" indent="-324485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98780" algn="l"/>
                <a:tab pos="399415" algn="l"/>
              </a:tabLst>
            </a:pPr>
            <a:r>
              <a:rPr dirty="0"/>
              <a:t>	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interface reference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variable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has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knowledge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only of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methods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declared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by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its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declaration.</a:t>
            </a:r>
            <a:endParaRPr sz="2200">
              <a:latin typeface="Arial MT"/>
              <a:cs typeface="Arial MT"/>
            </a:endParaRPr>
          </a:p>
          <a:p>
            <a:pPr marL="335915" marR="508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Thus,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c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could</a:t>
            </a:r>
            <a:r>
              <a:rPr dirty="0" sz="22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be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used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access</a:t>
            </a:r>
            <a:r>
              <a:rPr dirty="0" sz="22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nonIfaceMeth(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 )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since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 is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defined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Client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but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not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Callback.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37268" y="143089"/>
            <a:ext cx="44056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Partial</a:t>
            </a:r>
            <a:r>
              <a:rPr dirty="0" spc="-105"/>
              <a:t> </a:t>
            </a:r>
            <a:r>
              <a:rPr dirty="0"/>
              <a:t>Implementations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5504" y="698917"/>
            <a:ext cx="88138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marR="508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class includes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but does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not fully implement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required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then 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declared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 abstract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4534" y="1799843"/>
            <a:ext cx="6515087" cy="32392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84353" y="143089"/>
            <a:ext cx="33096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Nested</a:t>
            </a:r>
            <a:r>
              <a:rPr dirty="0" spc="-105"/>
              <a:t> </a:t>
            </a:r>
            <a:r>
              <a:rPr dirty="0"/>
              <a:t>Interfaces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1059680"/>
            <a:ext cx="9220200" cy="3657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marR="14224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  <a:tab pos="1516380" algn="l"/>
              </a:tabLst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interface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declared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member</a:t>
            </a:r>
            <a:r>
              <a:rPr dirty="0" sz="2200" spc="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of</a:t>
            </a:r>
            <a:r>
              <a:rPr dirty="0" sz="2200" spc="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C8201E"/>
                </a:solidFill>
                <a:latin typeface="Arial MT"/>
                <a:cs typeface="Arial MT"/>
              </a:rPr>
              <a:t>a</a:t>
            </a:r>
            <a:r>
              <a:rPr dirty="0" sz="22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class</a:t>
            </a:r>
            <a:r>
              <a:rPr dirty="0" sz="22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2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another</a:t>
            </a:r>
            <a:r>
              <a:rPr dirty="0" sz="22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interface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.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Such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	interface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called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member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interface or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nested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interface.</a:t>
            </a:r>
            <a:endParaRPr sz="2200">
              <a:latin typeface="Arial MT"/>
              <a:cs typeface="Arial MT"/>
            </a:endParaRPr>
          </a:p>
          <a:p>
            <a:pPr marL="336550" marR="70485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nested interface can be declared as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public, private, or protected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. This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differs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from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top-level interface,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which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either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declared as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public</a:t>
            </a:r>
            <a:r>
              <a:rPr dirty="0" sz="22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use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default</a:t>
            </a:r>
            <a:r>
              <a:rPr dirty="0" sz="22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access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level</a:t>
            </a:r>
            <a:endParaRPr sz="2200">
              <a:latin typeface="Arial MT"/>
              <a:cs typeface="Arial MT"/>
            </a:endParaRPr>
          </a:p>
          <a:p>
            <a:pPr marL="336550" marR="508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nested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used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outside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its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enclosing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scope,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must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be qualified by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name of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class or interface of which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 is a 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member.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Thus, outside of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class or interface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which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nested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interface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declared,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name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fully</a:t>
            </a:r>
            <a:r>
              <a:rPr dirty="0" sz="22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qualified</a:t>
            </a:r>
            <a:r>
              <a:rPr dirty="0" sz="22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the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name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or interface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which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member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47" y="720102"/>
            <a:ext cx="10076180" cy="4951095"/>
            <a:chOff x="3047" y="720102"/>
            <a:chExt cx="10076180" cy="49510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" y="5039867"/>
              <a:ext cx="10075926" cy="6309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089" y="720102"/>
              <a:ext cx="8458961" cy="494917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84353" y="143089"/>
            <a:ext cx="33096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Nested</a:t>
            </a:r>
            <a:r>
              <a:rPr dirty="0" spc="-105"/>
              <a:t> </a:t>
            </a:r>
            <a:r>
              <a:rPr dirty="0"/>
              <a:t>Interfaces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504" y="1213604"/>
            <a:ext cx="119380" cy="651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11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44176" y="143089"/>
            <a:ext cx="359092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Applying</a:t>
            </a:r>
            <a:r>
              <a:rPr dirty="0" spc="-100"/>
              <a:t> </a:t>
            </a:r>
            <a:r>
              <a:rPr dirty="0"/>
              <a:t>Interfaces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919472"/>
            <a:ext cx="9069070" cy="3144520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Eg,</a:t>
            </a:r>
            <a:r>
              <a:rPr dirty="0" sz="2400" spc="-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Stack</a:t>
            </a:r>
            <a:endParaRPr sz="2400">
              <a:latin typeface="Arial MT"/>
              <a:cs typeface="Arial MT"/>
            </a:endParaRPr>
          </a:p>
          <a:p>
            <a:pPr marL="336550" marR="147955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There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multiple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ways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implement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stck,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like </a:t>
            </a:r>
            <a:r>
              <a:rPr dirty="0" sz="2400" spc="-35">
                <a:solidFill>
                  <a:srgbClr val="009BDD"/>
                </a:solidFill>
                <a:latin typeface="Arial MT"/>
                <a:cs typeface="Arial MT"/>
              </a:rPr>
              <a:t>array,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linked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list,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binary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tree 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so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on.</a:t>
            </a:r>
            <a:endParaRPr sz="2400">
              <a:latin typeface="Arial MT"/>
              <a:cs typeface="Arial MT"/>
            </a:endParaRPr>
          </a:p>
          <a:p>
            <a:pPr marL="336550" marR="174625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Requirement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–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No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matter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how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stack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implements,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should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have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exact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function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signature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push()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pop().</a:t>
            </a:r>
            <a:endParaRPr sz="2400">
              <a:latin typeface="Arial MT"/>
              <a:cs typeface="Arial MT"/>
            </a:endParaRPr>
          </a:p>
          <a:p>
            <a:pPr marL="335915" marR="508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Solution: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stack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 push()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pop(),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implementations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implement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stack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68301" y="143089"/>
            <a:ext cx="414083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Variables</a:t>
            </a:r>
            <a:r>
              <a:rPr dirty="0" spc="-40"/>
              <a:t> </a:t>
            </a:r>
            <a:r>
              <a:rPr dirty="0" spc="-5"/>
              <a:t>in</a:t>
            </a:r>
            <a:r>
              <a:rPr dirty="0" spc="-35"/>
              <a:t> </a:t>
            </a:r>
            <a:r>
              <a:rPr dirty="0"/>
              <a:t>Interfaces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1058918"/>
            <a:ext cx="9264015" cy="2865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36550" marR="436245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 spc="-80">
                <a:solidFill>
                  <a:srgbClr val="009BDD"/>
                </a:solidFill>
                <a:latin typeface="Arial MT"/>
                <a:cs typeface="Arial MT"/>
              </a:rPr>
              <a:t>You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use interfaces to import shared constants into multiple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 by simply declaring an interface that contains variables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initialized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desired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values.</a:t>
            </a:r>
            <a:endParaRPr sz="2400">
              <a:latin typeface="Arial MT"/>
              <a:cs typeface="Arial MT"/>
            </a:endParaRPr>
          </a:p>
          <a:p>
            <a:pPr algn="just" marL="336550" marR="452755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we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include an interface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 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 (using “implement” 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interface), all of those variable names in the interface will be in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scope as constants.</a:t>
            </a:r>
            <a:endParaRPr sz="2400">
              <a:latin typeface="Arial MT"/>
              <a:cs typeface="Arial MT"/>
            </a:endParaRPr>
          </a:p>
          <a:p>
            <a:pPr algn="just" marL="336550" indent="-323850">
              <a:lnSpc>
                <a:spcPct val="10000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–</a:t>
            </a:r>
            <a:r>
              <a:rPr dirty="0" sz="2400" spc="-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they are imported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 name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space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final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variables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47" y="720089"/>
            <a:ext cx="10076180" cy="4951095"/>
            <a:chOff x="3047" y="720089"/>
            <a:chExt cx="10076180" cy="49510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" y="5039868"/>
              <a:ext cx="10075926" cy="6309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425" y="720089"/>
              <a:ext cx="8585452" cy="49491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68301" y="143089"/>
            <a:ext cx="414083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Variables</a:t>
            </a:r>
            <a:r>
              <a:rPr dirty="0" spc="-40"/>
              <a:t> </a:t>
            </a:r>
            <a:r>
              <a:rPr dirty="0" spc="-5"/>
              <a:t>in</a:t>
            </a:r>
            <a:r>
              <a:rPr dirty="0" spc="-35"/>
              <a:t> </a:t>
            </a:r>
            <a:r>
              <a:rPr dirty="0"/>
              <a:t>Interfaces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6738" y="143089"/>
            <a:ext cx="52647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Interfaces</a:t>
            </a:r>
            <a:r>
              <a:rPr dirty="0" spc="-60"/>
              <a:t> </a:t>
            </a:r>
            <a:r>
              <a:rPr dirty="0" spc="-5"/>
              <a:t>Can</a:t>
            </a:r>
            <a:r>
              <a:rPr dirty="0" spc="-30"/>
              <a:t> </a:t>
            </a:r>
            <a:r>
              <a:rPr dirty="0"/>
              <a:t>Be</a:t>
            </a:r>
            <a:r>
              <a:rPr dirty="0" spc="-45"/>
              <a:t> </a:t>
            </a:r>
            <a:r>
              <a:rPr dirty="0"/>
              <a:t>Extended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919472"/>
            <a:ext cx="9066530" cy="2133600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inherit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another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 of the keyword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extends.</a:t>
            </a:r>
            <a:endParaRPr sz="2400">
              <a:latin typeface="Arial MT"/>
              <a:cs typeface="Arial MT"/>
            </a:endParaRPr>
          </a:p>
          <a:p>
            <a:pPr marL="336550" marR="409575" indent="-323850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class class1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interface1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inherits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another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 interface2,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then class1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provide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implementations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all methods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within 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inheritance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chain(both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interface1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interface2).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47" y="720089"/>
            <a:ext cx="10076180" cy="4951095"/>
            <a:chOff x="3047" y="720089"/>
            <a:chExt cx="10076180" cy="49510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" y="5039868"/>
              <a:ext cx="10075926" cy="6309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193" y="720089"/>
              <a:ext cx="8487917" cy="467944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06738" y="143089"/>
            <a:ext cx="52647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Interfaces</a:t>
            </a:r>
            <a:r>
              <a:rPr dirty="0" spc="-60"/>
              <a:t> </a:t>
            </a:r>
            <a:r>
              <a:rPr dirty="0" spc="-5"/>
              <a:t>Can</a:t>
            </a:r>
            <a:r>
              <a:rPr dirty="0" spc="-30"/>
              <a:t> </a:t>
            </a:r>
            <a:r>
              <a:rPr dirty="0"/>
              <a:t>Be</a:t>
            </a:r>
            <a:r>
              <a:rPr dirty="0" spc="-45"/>
              <a:t> </a:t>
            </a:r>
            <a:r>
              <a:rPr dirty="0"/>
              <a:t>Extended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504" y="861233"/>
            <a:ext cx="9179560" cy="4055745"/>
          </a:xfrm>
          <a:prstGeom prst="rect">
            <a:avLst/>
          </a:prstGeom>
        </p:spPr>
        <p:txBody>
          <a:bodyPr wrap="square" lIns="0" tIns="173355" rIns="0" bIns="0" rtlCol="0" vert="horz">
            <a:spAutoFit/>
          </a:bodyPr>
          <a:lstStyle/>
          <a:p>
            <a:pPr algn="just" marL="336550" indent="-323850">
              <a:lnSpc>
                <a:spcPct val="100000"/>
              </a:lnSpc>
              <a:spcBef>
                <a:spcPts val="136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ackage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java can be categorized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two form,</a:t>
            </a:r>
            <a:endParaRPr sz="2400">
              <a:latin typeface="Arial MT"/>
              <a:cs typeface="Arial MT"/>
            </a:endParaRPr>
          </a:p>
          <a:p>
            <a:pPr algn="just" lvl="1" marL="767715" indent="-324485">
              <a:lnSpc>
                <a:spcPct val="100000"/>
              </a:lnSpc>
              <a:spcBef>
                <a:spcPts val="111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built-in</a:t>
            </a:r>
            <a:r>
              <a:rPr dirty="0" sz="2100" spc="-3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100" spc="-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endParaRPr sz="2100">
              <a:latin typeface="Arial MT"/>
              <a:cs typeface="Arial MT"/>
            </a:endParaRPr>
          </a:p>
          <a:p>
            <a:pPr algn="just" lvl="1" marL="767715" indent="-324485">
              <a:lnSpc>
                <a:spcPct val="100000"/>
              </a:lnSpc>
              <a:spcBef>
                <a:spcPts val="11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user-defined</a:t>
            </a:r>
            <a:r>
              <a:rPr dirty="0" sz="2100" spc="-6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package.</a:t>
            </a:r>
            <a:endParaRPr sz="2100">
              <a:latin typeface="Arial MT"/>
              <a:cs typeface="Arial MT"/>
            </a:endParaRPr>
          </a:p>
          <a:p>
            <a:pPr algn="just" marL="336550" marR="184150" indent="-323850">
              <a:lnSpc>
                <a:spcPts val="2590"/>
              </a:lnSpc>
              <a:spcBef>
                <a:spcPts val="113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All we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need to do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put related classes into packages. After that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we can simply write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import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 from existing packages and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our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 names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directory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structure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closely related.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example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package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name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college.staff.cbse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three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directories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college,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15">
                <a:solidFill>
                  <a:srgbClr val="C8201E"/>
                </a:solidFill>
                <a:latin typeface="Arial MT"/>
                <a:cs typeface="Arial MT"/>
              </a:rPr>
              <a:t>staff</a:t>
            </a:r>
            <a:r>
              <a:rPr dirty="0" sz="2400" spc="-2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and</a:t>
            </a:r>
            <a:r>
              <a:rPr dirty="0" sz="2400" spc="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cbse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such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cbse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 present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staff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staff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present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college.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5504" y="143089"/>
            <a:ext cx="9085580" cy="4881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8835" indent="-324485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939"/>
              <a:buFont typeface="Wingdings"/>
              <a:buChar char=""/>
              <a:tabLst>
                <a:tab pos="3378835" algn="l"/>
                <a:tab pos="3379470" algn="l"/>
              </a:tabLst>
            </a:pP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Deaful</a:t>
            </a: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33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endParaRPr sz="3300">
              <a:latin typeface="Arial MT"/>
              <a:cs typeface="Arial MT"/>
            </a:endParaRPr>
          </a:p>
          <a:p>
            <a:pPr marL="336550" marR="5080" indent="-323850">
              <a:lnSpc>
                <a:spcPct val="100000"/>
              </a:lnSpc>
              <a:spcBef>
                <a:spcPts val="3254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prior to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JDK 8, an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interface could not define any implementation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whatsoever.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This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meant that for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all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previous versions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Java, the methods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specified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were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abstract, containing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no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35">
                <a:solidFill>
                  <a:srgbClr val="009BDD"/>
                </a:solidFill>
                <a:latin typeface="Arial MT"/>
                <a:cs typeface="Arial MT"/>
              </a:rPr>
              <a:t>body.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7C9ED"/>
              </a:buClr>
              <a:buFont typeface="Wingdings"/>
              <a:buChar char=""/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950" spc="-1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95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1200">
              <a:latin typeface="Wingdings"/>
              <a:cs typeface="Wingdings"/>
            </a:endParaRPr>
          </a:p>
          <a:p>
            <a:pPr marL="336550" marR="78105" indent="-323850">
              <a:lnSpc>
                <a:spcPct val="100000"/>
              </a:lnSpc>
              <a:buClr>
                <a:srgbClr val="77C9ED"/>
              </a:buClr>
              <a:buSzPct val="45238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release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JDK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8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changed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adding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 new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capability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interface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called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default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method.</a:t>
            </a:r>
            <a:endParaRPr sz="2100">
              <a:latin typeface="Arial MT"/>
              <a:cs typeface="Arial MT"/>
            </a:endParaRPr>
          </a:p>
          <a:p>
            <a:pPr marL="335915" marR="136525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114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default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lets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define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default implementation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interface </a:t>
            </a:r>
            <a:r>
              <a:rPr dirty="0" sz="2100" spc="-56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method. In other words,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by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use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default method,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it is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possible for </a:t>
            </a:r>
            <a:r>
              <a:rPr dirty="0" sz="2100">
                <a:solidFill>
                  <a:srgbClr val="FF0000"/>
                </a:solidFill>
                <a:latin typeface="Arial MT"/>
                <a:cs typeface="Arial MT"/>
              </a:rPr>
              <a:t>an </a:t>
            </a:r>
            <a:r>
              <a:rPr dirty="0" sz="21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Arial MT"/>
                <a:cs typeface="Arial MT"/>
              </a:rPr>
              <a:t>interface method to provide </a:t>
            </a:r>
            <a:r>
              <a:rPr dirty="0" sz="210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dirty="0" sz="2100" spc="-35">
                <a:solidFill>
                  <a:srgbClr val="FF0000"/>
                </a:solidFill>
                <a:latin typeface="Arial MT"/>
                <a:cs typeface="Arial MT"/>
              </a:rPr>
              <a:t>body</a:t>
            </a:r>
            <a:r>
              <a:rPr dirty="0" sz="2100" spc="-35">
                <a:solidFill>
                  <a:srgbClr val="009BDD"/>
                </a:solidFill>
                <a:latin typeface="Arial MT"/>
                <a:cs typeface="Arial MT"/>
              </a:rPr>
              <a:t>,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rather than being abstract. During its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development, the default method was also referred to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as an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extension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5504" y="143089"/>
            <a:ext cx="6232525" cy="1307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8835" indent="-324485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939"/>
              <a:buFont typeface="Wingdings"/>
              <a:buChar char=""/>
              <a:tabLst>
                <a:tab pos="3378835" algn="l"/>
                <a:tab pos="3379470" algn="l"/>
              </a:tabLst>
            </a:pP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Deaful</a:t>
            </a: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33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endParaRPr sz="33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325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Deafult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-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4540" y="1569719"/>
            <a:ext cx="5999225" cy="237058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5504" y="143089"/>
            <a:ext cx="6232525" cy="1307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8835" indent="-324485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939"/>
              <a:buFont typeface="Wingdings"/>
              <a:buChar char=""/>
              <a:tabLst>
                <a:tab pos="3378835" algn="l"/>
                <a:tab pos="3379470" algn="l"/>
              </a:tabLst>
            </a:pP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Deaful</a:t>
            </a: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33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endParaRPr sz="33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325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Implementing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239" y="1770126"/>
            <a:ext cx="6989825" cy="19705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29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5504" y="143089"/>
            <a:ext cx="6373495" cy="1307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8835" indent="-324485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939"/>
              <a:buFont typeface="Wingdings"/>
              <a:buChar char=""/>
              <a:tabLst>
                <a:tab pos="3378835" algn="l"/>
                <a:tab pos="3379470" algn="l"/>
              </a:tabLst>
            </a:pP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Deaful</a:t>
            </a: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33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endParaRPr sz="33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325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Test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default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 implementation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9676" y="1451609"/>
            <a:ext cx="5895593" cy="32278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30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47" y="899922"/>
            <a:ext cx="10076180" cy="4771390"/>
            <a:chOff x="3047" y="899922"/>
            <a:chExt cx="10076180" cy="47713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" y="5039867"/>
              <a:ext cx="10075926" cy="6309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77" y="899922"/>
              <a:ext cx="9277349" cy="468934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31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18159" y="143089"/>
            <a:ext cx="184213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Excercise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32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1058918"/>
            <a:ext cx="8900160" cy="16281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marR="192405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Develop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stack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 by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implementing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interface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Istack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having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void push(int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a) and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pop()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ct val="100000"/>
              </a:lnSpc>
              <a:spcBef>
                <a:spcPts val="109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Enhance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default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implementation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having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Istack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function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clear().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926" cy="730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5039867"/>
            <a:ext cx="10075926" cy="630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55091" y="143089"/>
            <a:ext cx="21678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References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82356" y="5219545"/>
            <a:ext cx="27495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33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71" y="5220461"/>
            <a:ext cx="8496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5"/>
              </a:lnSpc>
            </a:pPr>
            <a:r>
              <a:rPr dirty="0" sz="1400" spc="-10">
                <a:latin typeface="Times New Roman"/>
                <a:cs typeface="Times New Roman"/>
              </a:rPr>
              <a:t>17-11-2022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1058918"/>
            <a:ext cx="80740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marR="508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Herbert Schildt, Java: The Complete Reference, 8/e, </a:t>
            </a: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Tata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McGraw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Hill, </a:t>
            </a:r>
            <a:r>
              <a:rPr dirty="0" sz="2400" spc="-40">
                <a:solidFill>
                  <a:srgbClr val="009BDD"/>
                </a:solidFill>
                <a:latin typeface="Arial MT"/>
                <a:cs typeface="Arial MT"/>
              </a:rPr>
              <a:t>2011.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15281"/>
            <a:ext cx="10079736" cy="11555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1963" y="1859264"/>
            <a:ext cx="363537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DD4100"/>
                </a:solidFill>
              </a:rPr>
              <a:t>Exception</a:t>
            </a:r>
            <a:r>
              <a:rPr dirty="0" spc="-110">
                <a:solidFill>
                  <a:srgbClr val="DD4100"/>
                </a:solidFill>
              </a:rPr>
              <a:t> </a:t>
            </a:r>
            <a:r>
              <a:rPr dirty="0" spc="-5">
                <a:solidFill>
                  <a:srgbClr val="DD4100"/>
                </a:solidFill>
              </a:rPr>
              <a:t>Handling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300" y="5219545"/>
            <a:ext cx="96202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&lt;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dat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e/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ime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&gt;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7355" y="5219545"/>
            <a:ext cx="68643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&lt;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foo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ter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&gt;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82877" y="5219545"/>
            <a:ext cx="1752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9741" y="118304"/>
            <a:ext cx="209931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Excepetion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175115" cy="311467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17780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 exception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object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describes an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exceptional (that </a:t>
            </a:r>
            <a:r>
              <a:rPr dirty="0" sz="2400" spc="-65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is,</a:t>
            </a:r>
            <a:r>
              <a:rPr dirty="0" sz="24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error)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condition</a:t>
            </a:r>
            <a:r>
              <a:rPr dirty="0" sz="2400" spc="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occurred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piece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code.</a:t>
            </a:r>
            <a:endParaRPr sz="2400">
              <a:latin typeface="Arial MT"/>
              <a:cs typeface="Arial MT"/>
            </a:endParaRPr>
          </a:p>
          <a:p>
            <a:pPr marL="335915" marR="50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exceptional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condition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arises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object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representing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created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thrown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caused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error</a:t>
            </a:r>
            <a:endParaRPr sz="2400">
              <a:latin typeface="Arial MT"/>
              <a:cs typeface="Arial MT"/>
            </a:endParaRPr>
          </a:p>
          <a:p>
            <a:pPr marL="335915" marR="43815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u="heavy" sz="2400" spc="-5" i="1">
                <a:solidFill>
                  <a:srgbClr val="009BDD"/>
                </a:solidFill>
                <a:uFill>
                  <a:solidFill>
                    <a:srgbClr val="009BDD"/>
                  </a:solidFill>
                </a:uFill>
                <a:latin typeface="Arial"/>
                <a:cs typeface="Arial"/>
              </a:rPr>
              <a:t>method</a:t>
            </a:r>
            <a:r>
              <a:rPr dirty="0" u="heavy" sz="2400" i="1">
                <a:solidFill>
                  <a:srgbClr val="009BDD"/>
                </a:solidFill>
                <a:uFill>
                  <a:solidFill>
                    <a:srgbClr val="009BD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i="1">
                <a:solidFill>
                  <a:srgbClr val="009BDD"/>
                </a:solidFill>
                <a:uFill>
                  <a:solidFill>
                    <a:srgbClr val="009BDD"/>
                  </a:solidFill>
                </a:uFill>
                <a:latin typeface="Arial"/>
                <a:cs typeface="Arial"/>
              </a:rPr>
              <a:t>may choose</a:t>
            </a:r>
            <a:r>
              <a:rPr dirty="0" u="heavy" sz="2400" spc="5" i="1">
                <a:solidFill>
                  <a:srgbClr val="009BDD"/>
                </a:solidFill>
                <a:uFill>
                  <a:solidFill>
                    <a:srgbClr val="009BD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i="1">
                <a:solidFill>
                  <a:srgbClr val="009BDD"/>
                </a:solidFill>
                <a:uFill>
                  <a:solidFill>
                    <a:srgbClr val="009BDD"/>
                  </a:solidFill>
                </a:uFill>
                <a:latin typeface="Arial"/>
                <a:cs typeface="Arial"/>
              </a:rPr>
              <a:t>to</a:t>
            </a:r>
            <a:r>
              <a:rPr dirty="0" u="heavy" sz="2400" spc="-10" i="1">
                <a:solidFill>
                  <a:srgbClr val="009BDD"/>
                </a:solidFill>
                <a:uFill>
                  <a:solidFill>
                    <a:srgbClr val="009BD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i="1">
                <a:solidFill>
                  <a:srgbClr val="FF0000"/>
                </a:solidFill>
                <a:uFill>
                  <a:solidFill>
                    <a:srgbClr val="009BDD"/>
                  </a:solidFill>
                </a:uFill>
                <a:latin typeface="Arial"/>
                <a:cs typeface="Arial"/>
              </a:rPr>
              <a:t>handle</a:t>
            </a:r>
            <a:r>
              <a:rPr dirty="0" u="heavy" sz="2400" spc="20" i="1">
                <a:solidFill>
                  <a:srgbClr val="FF0000"/>
                </a:solidFill>
                <a:uFill>
                  <a:solidFill>
                    <a:srgbClr val="009BD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i="1">
                <a:solidFill>
                  <a:srgbClr val="FF0000"/>
                </a:solidFill>
                <a:uFill>
                  <a:solidFill>
                    <a:srgbClr val="009BDD"/>
                  </a:solidFill>
                </a:uFill>
                <a:latin typeface="Arial"/>
                <a:cs typeface="Arial"/>
              </a:rPr>
              <a:t>the exception</a:t>
            </a:r>
            <a:r>
              <a:rPr dirty="0" u="heavy" sz="2400" spc="5" i="1">
                <a:solidFill>
                  <a:srgbClr val="FF0000"/>
                </a:solidFill>
                <a:uFill>
                  <a:solidFill>
                    <a:srgbClr val="009BD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i="1">
                <a:solidFill>
                  <a:srgbClr val="FF0000"/>
                </a:solidFill>
                <a:uFill>
                  <a:solidFill>
                    <a:srgbClr val="009BDD"/>
                  </a:solidFill>
                </a:uFill>
                <a:latin typeface="Arial"/>
                <a:cs typeface="Arial"/>
              </a:rPr>
              <a:t>itself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pass it </a:t>
            </a:r>
            <a:r>
              <a:rPr dirty="0" sz="2400" spc="-65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Either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0">
                <a:solidFill>
                  <a:srgbClr val="009BDD"/>
                </a:solidFill>
                <a:latin typeface="Arial MT"/>
                <a:cs typeface="Arial MT"/>
              </a:rPr>
              <a:t>way,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some point, the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exception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caught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processed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504" y="4021999"/>
            <a:ext cx="12827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048" y="3900589"/>
            <a:ext cx="6183630" cy="34099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15"/>
              </a:lnSpc>
            </a:pPr>
            <a:r>
              <a:rPr dirty="0" sz="2400" spc="-5">
                <a:solidFill>
                  <a:srgbClr val="3464A3"/>
                </a:solidFill>
                <a:latin typeface="Arial MT"/>
                <a:cs typeface="Arial MT"/>
              </a:rPr>
              <a:t>What</a:t>
            </a:r>
            <a:r>
              <a:rPr dirty="0" sz="2400" spc="-1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464A3"/>
                </a:solidFill>
                <a:latin typeface="Arial MT"/>
                <a:cs typeface="Arial MT"/>
              </a:rPr>
              <a:t>will </a:t>
            </a:r>
            <a:r>
              <a:rPr dirty="0" sz="2400" spc="-5">
                <a:solidFill>
                  <a:srgbClr val="3464A3"/>
                </a:solidFill>
                <a:latin typeface="Arial MT"/>
                <a:cs typeface="Arial MT"/>
              </a:rPr>
              <a:t>happen</a:t>
            </a:r>
            <a:r>
              <a:rPr dirty="0" sz="2400" spc="1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464A3"/>
                </a:solidFill>
                <a:latin typeface="Arial MT"/>
                <a:cs typeface="Arial MT"/>
              </a:rPr>
              <a:t>if</a:t>
            </a:r>
            <a:r>
              <a:rPr dirty="0" sz="2400" spc="-1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464A3"/>
                </a:solidFill>
                <a:latin typeface="Arial MT"/>
                <a:cs typeface="Arial MT"/>
              </a:rPr>
              <a:t>exception</a:t>
            </a:r>
            <a:r>
              <a:rPr dirty="0" sz="2400">
                <a:solidFill>
                  <a:srgbClr val="3464A3"/>
                </a:solidFill>
                <a:latin typeface="Arial MT"/>
                <a:cs typeface="Arial MT"/>
              </a:rPr>
              <a:t> is</a:t>
            </a:r>
            <a:r>
              <a:rPr dirty="0" sz="2400" spc="-1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464A3"/>
                </a:solidFill>
                <a:latin typeface="Arial MT"/>
                <a:cs typeface="Arial MT"/>
              </a:rPr>
              <a:t>not handled</a:t>
            </a:r>
            <a:r>
              <a:rPr dirty="0" sz="2400" spc="2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464A3"/>
                </a:solidFill>
                <a:latin typeface="Arial MT"/>
                <a:cs typeface="Arial MT"/>
              </a:rPr>
              <a:t>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6796" y="4483009"/>
            <a:ext cx="11493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1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95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3340" y="4377601"/>
            <a:ext cx="3023870" cy="29908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90"/>
              </a:lnSpc>
            </a:pPr>
            <a:r>
              <a:rPr dirty="0" sz="2100" spc="-5">
                <a:solidFill>
                  <a:srgbClr val="3464A3"/>
                </a:solidFill>
                <a:latin typeface="Arial MT"/>
                <a:cs typeface="Arial MT"/>
              </a:rPr>
              <a:t>Ans</a:t>
            </a:r>
            <a:r>
              <a:rPr dirty="0" sz="2100" spc="-2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3464A3"/>
                </a:solidFill>
                <a:latin typeface="Arial MT"/>
                <a:cs typeface="Arial MT"/>
              </a:rPr>
              <a:t>=</a:t>
            </a:r>
            <a:r>
              <a:rPr dirty="0" sz="2100" spc="-15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3464A3"/>
                </a:solidFill>
                <a:latin typeface="Arial MT"/>
                <a:cs typeface="Arial MT"/>
              </a:rPr>
              <a:t>Execution</a:t>
            </a:r>
            <a:r>
              <a:rPr dirty="0" sz="2100" spc="-2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3464A3"/>
                </a:solidFill>
                <a:latin typeface="Arial MT"/>
                <a:cs typeface="Arial MT"/>
              </a:rPr>
              <a:t>stops</a:t>
            </a:r>
            <a:r>
              <a:rPr dirty="0" sz="2100" spc="-30">
                <a:solidFill>
                  <a:srgbClr val="3464A3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3464A3"/>
                </a:solidFill>
                <a:latin typeface="Arial MT"/>
                <a:cs typeface="Arial MT"/>
              </a:rPr>
              <a:t>...!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6296" y="118304"/>
            <a:ext cx="1866264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Excpetion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58341"/>
            <a:ext cx="9053830" cy="3583304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43116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 generated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the Java run-time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system,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 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manually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generated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your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code.</a:t>
            </a:r>
            <a:endParaRPr sz="2400">
              <a:latin typeface="Arial MT"/>
              <a:cs typeface="Arial MT"/>
            </a:endParaRPr>
          </a:p>
          <a:p>
            <a:pPr marL="335915" marR="39751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 thrown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relate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fundamental</a:t>
            </a:r>
            <a:r>
              <a:rPr dirty="0" sz="2400" spc="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errors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that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violate the rules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the Java language</a:t>
            </a:r>
            <a:r>
              <a:rPr dirty="0" sz="2400" spc="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or the constraints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dirty="0" sz="2400" spc="-65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Java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execution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environment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Manually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generated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typically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report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some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error condition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caller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method.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Exception 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–</a:t>
            </a:r>
            <a:r>
              <a:rPr dirty="0" sz="24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Run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time</a:t>
            </a:r>
            <a:r>
              <a:rPr dirty="0" sz="24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Error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8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Some</a:t>
            </a:r>
            <a:r>
              <a:rPr dirty="0" sz="24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exceptions</a:t>
            </a:r>
            <a:r>
              <a:rPr dirty="0" sz="2400" spc="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can be detected at Compile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time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680" y="118304"/>
            <a:ext cx="33089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Packages</a:t>
            </a:r>
            <a:r>
              <a:rPr dirty="0" spc="-60"/>
              <a:t> </a:t>
            </a:r>
            <a:r>
              <a:rPr dirty="0" spc="-5"/>
              <a:t>in</a:t>
            </a:r>
            <a:r>
              <a:rPr dirty="0" spc="-50"/>
              <a:t> </a:t>
            </a:r>
            <a:r>
              <a:rPr dirty="0"/>
              <a:t>Java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8263" y="1001267"/>
            <a:ext cx="6429000" cy="3819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9177" y="118304"/>
            <a:ext cx="1980564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dirty="0" spc="-110"/>
              <a:t> </a:t>
            </a:r>
            <a:r>
              <a:rPr dirty="0" spc="-5"/>
              <a:t>words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890843"/>
            <a:ext cx="7769859" cy="269557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handling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managed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via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five keywords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throw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throws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finally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6790" y="118304"/>
            <a:ext cx="310451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Try-</a:t>
            </a:r>
            <a:r>
              <a:rPr dirty="0" spc="-60"/>
              <a:t> </a:t>
            </a:r>
            <a:r>
              <a:rPr dirty="0" spc="-5"/>
              <a:t>Catch</a:t>
            </a:r>
            <a:r>
              <a:rPr dirty="0" spc="-50"/>
              <a:t> </a:t>
            </a:r>
            <a:r>
              <a:rPr dirty="0"/>
              <a:t>Block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026525" cy="245618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10096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Program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statements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you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want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monitor for exceptions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contained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within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try</a:t>
            </a:r>
            <a:r>
              <a:rPr dirty="0" sz="24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exception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occurs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within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block,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is thrown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4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60">
                <a:solidFill>
                  <a:srgbClr val="FF0000"/>
                </a:solidFill>
                <a:latin typeface="Arial MT"/>
                <a:cs typeface="Arial MT"/>
              </a:rPr>
              <a:t>Your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code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 exception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(using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catch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) and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some rational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manner.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Catch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execute only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 case of</a:t>
            </a:r>
            <a:r>
              <a:rPr dirty="0" sz="24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Exception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6552" y="118304"/>
            <a:ext cx="3869054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throw-</a:t>
            </a:r>
            <a:r>
              <a:rPr dirty="0" spc="-55"/>
              <a:t> </a:t>
            </a:r>
            <a:r>
              <a:rPr dirty="0"/>
              <a:t>throws-</a:t>
            </a:r>
            <a:r>
              <a:rPr dirty="0" spc="-55"/>
              <a:t> </a:t>
            </a:r>
            <a:r>
              <a:rPr dirty="0"/>
              <a:t>finally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3390" y="1068565"/>
            <a:ext cx="2776855" cy="34099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15"/>
              </a:lnSpc>
            </a:pP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automatically</a:t>
            </a:r>
            <a:r>
              <a:rPr dirty="0" sz="2400" spc="-5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thrown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504" y="1022342"/>
            <a:ext cx="8682355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5080" indent="-324485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  <a:tab pos="7839709" algn="l"/>
              </a:tabLst>
            </a:pP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System-generated</a:t>
            </a:r>
            <a:r>
              <a:rPr dirty="0" sz="2400" spc="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exceptions</a:t>
            </a:r>
            <a:r>
              <a:rPr dirty="0" sz="2400" spc="3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	by</a:t>
            </a:r>
            <a:r>
              <a:rPr dirty="0" sz="2400" spc="-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run-time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system.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1716524"/>
            <a:ext cx="9219565" cy="328993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91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13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manually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throw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an exception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 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keyword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C8201E"/>
                </a:solidFill>
                <a:latin typeface="Arial MT"/>
                <a:cs typeface="Arial MT"/>
              </a:rPr>
              <a:t>throw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marR="5080" indent="-324485">
              <a:lnSpc>
                <a:spcPts val="2590"/>
              </a:lnSpc>
              <a:spcBef>
                <a:spcPts val="114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exception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thrown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out of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 method</a:t>
            </a:r>
            <a:r>
              <a:rPr dirty="0" sz="2400" spc="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specified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such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throws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clause.</a:t>
            </a:r>
            <a:endParaRPr sz="2400">
              <a:latin typeface="Arial MT"/>
              <a:cs typeface="Arial MT"/>
            </a:endParaRPr>
          </a:p>
          <a:p>
            <a:pPr marL="335915" marR="534035" indent="-323850">
              <a:lnSpc>
                <a:spcPts val="259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code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absolutely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executed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after</a:t>
            </a:r>
            <a:r>
              <a:rPr dirty="0" sz="24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 try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completes is put in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finally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block. This block will execute in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all </a:t>
            </a:r>
            <a:r>
              <a:rPr dirty="0" sz="2400" spc="-65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cases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(If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generated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 Not)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69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-&gt;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finally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-&gt;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Try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-&gt;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finally</a:t>
            </a:r>
            <a:r>
              <a:rPr dirty="0" sz="21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-&gt;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return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6240" y="118304"/>
            <a:ext cx="42862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Exception</a:t>
            </a:r>
            <a:r>
              <a:rPr dirty="0" spc="-45"/>
              <a:t> </a:t>
            </a:r>
            <a:r>
              <a:rPr dirty="0"/>
              <a:t>–</a:t>
            </a:r>
            <a:r>
              <a:rPr dirty="0" spc="-45"/>
              <a:t> </a:t>
            </a:r>
            <a:r>
              <a:rPr dirty="0"/>
              <a:t>Key</a:t>
            </a:r>
            <a:r>
              <a:rPr dirty="0" spc="-40"/>
              <a:t> </a:t>
            </a:r>
            <a:r>
              <a:rPr dirty="0" spc="-5"/>
              <a:t>points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9007475" cy="355917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77152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i="1">
                <a:latin typeface="Arial"/>
                <a:cs typeface="Arial"/>
              </a:rPr>
              <a:t>An </a:t>
            </a:r>
            <a:r>
              <a:rPr dirty="0" sz="2400" spc="-5" i="1">
                <a:latin typeface="Arial"/>
                <a:cs typeface="Arial"/>
              </a:rPr>
              <a:t>exception </a:t>
            </a:r>
            <a:r>
              <a:rPr dirty="0" sz="2400" i="1">
                <a:latin typeface="Arial"/>
                <a:cs typeface="Arial"/>
              </a:rPr>
              <a:t>is </a:t>
            </a:r>
            <a:r>
              <a:rPr dirty="0" sz="2400" spc="-5" i="1">
                <a:latin typeface="Arial"/>
                <a:cs typeface="Arial"/>
              </a:rPr>
              <a:t>an abnormal condition that occur </a:t>
            </a:r>
            <a:r>
              <a:rPr dirty="0" sz="2400" i="1">
                <a:latin typeface="Arial"/>
                <a:cs typeface="Arial"/>
              </a:rPr>
              <a:t>in a </a:t>
            </a:r>
            <a:r>
              <a:rPr dirty="0" sz="2400" spc="-5" i="1">
                <a:latin typeface="Arial"/>
                <a:cs typeface="Arial"/>
              </a:rPr>
              <a:t>code </a:t>
            </a:r>
            <a:r>
              <a:rPr dirty="0" sz="2400" spc="-655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sequence</a:t>
            </a:r>
            <a:r>
              <a:rPr dirty="0" sz="2400" spc="5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at run</a:t>
            </a:r>
            <a:r>
              <a:rPr dirty="0" sz="240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time.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(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its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run</a:t>
            </a:r>
            <a:r>
              <a:rPr dirty="0" sz="240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time error</a:t>
            </a:r>
            <a:r>
              <a:rPr dirty="0" sz="2400" i="1">
                <a:latin typeface="Arial"/>
                <a:cs typeface="Arial"/>
              </a:rPr>
              <a:t> )</a:t>
            </a:r>
            <a:endParaRPr sz="2400">
              <a:latin typeface="Arial"/>
              <a:cs typeface="Arial"/>
            </a:endParaRPr>
          </a:p>
          <a:p>
            <a:pPr marL="336550" marR="50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i="1">
                <a:latin typeface="Arial"/>
                <a:cs typeface="Arial"/>
              </a:rPr>
              <a:t>A </a:t>
            </a:r>
            <a:r>
              <a:rPr dirty="0" sz="2400" spc="-5" i="1">
                <a:latin typeface="Arial"/>
                <a:cs typeface="Arial"/>
              </a:rPr>
              <a:t>Java exception </a:t>
            </a:r>
            <a:r>
              <a:rPr dirty="0" sz="2400" i="1">
                <a:latin typeface="Arial"/>
                <a:cs typeface="Arial"/>
              </a:rPr>
              <a:t>is </a:t>
            </a:r>
            <a:r>
              <a:rPr dirty="0" sz="2400" spc="-5" i="1">
                <a:latin typeface="Arial"/>
                <a:cs typeface="Arial"/>
              </a:rPr>
              <a:t>an object that describes an exceptional (that </a:t>
            </a:r>
            <a:r>
              <a:rPr dirty="0" sz="2400" spc="-65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is,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error)</a:t>
            </a:r>
            <a:r>
              <a:rPr dirty="0" sz="240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condition</a:t>
            </a:r>
            <a:r>
              <a:rPr dirty="0" sz="2400" spc="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that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occurred</a:t>
            </a:r>
            <a:r>
              <a:rPr dirty="0" sz="2400" spc="1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in</a:t>
            </a:r>
            <a:r>
              <a:rPr dirty="0" sz="2400" spc="-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</a:t>
            </a:r>
            <a:r>
              <a:rPr dirty="0" sz="2400" spc="-5" i="1">
                <a:latin typeface="Arial"/>
                <a:cs typeface="Arial"/>
              </a:rPr>
              <a:t> piece</a:t>
            </a:r>
            <a:r>
              <a:rPr dirty="0" sz="240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of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code.</a:t>
            </a:r>
            <a:endParaRPr sz="240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78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 i="1">
                <a:latin typeface="Arial"/>
                <a:cs typeface="Arial"/>
              </a:rPr>
              <a:t>When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an exceptional</a:t>
            </a:r>
            <a:r>
              <a:rPr dirty="0" sz="2400" spc="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condition</a:t>
            </a:r>
            <a:r>
              <a:rPr dirty="0" sz="2400" spc="5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arises,</a:t>
            </a:r>
            <a:endParaRPr sz="2400">
              <a:latin typeface="Arial"/>
              <a:cs typeface="Arial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i="1">
                <a:latin typeface="Arial"/>
                <a:cs typeface="Arial"/>
              </a:rPr>
              <a:t>an</a:t>
            </a:r>
            <a:r>
              <a:rPr dirty="0" sz="2100" spc="-20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object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representing</a:t>
            </a:r>
            <a:r>
              <a:rPr dirty="0" sz="2100" spc="-2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that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exception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i="1">
                <a:latin typeface="Arial"/>
                <a:cs typeface="Arial"/>
              </a:rPr>
              <a:t>is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created</a:t>
            </a:r>
            <a:r>
              <a:rPr dirty="0" sz="2100" spc="-30" i="1">
                <a:latin typeface="Arial"/>
                <a:cs typeface="Arial"/>
              </a:rPr>
              <a:t> </a:t>
            </a:r>
            <a:r>
              <a:rPr dirty="0" sz="2100" i="1">
                <a:latin typeface="Arial"/>
                <a:cs typeface="Arial"/>
              </a:rPr>
              <a:t>and</a:t>
            </a:r>
            <a:endParaRPr sz="2100">
              <a:latin typeface="Arial"/>
              <a:cs typeface="Arial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i="1">
                <a:latin typeface="Arial"/>
                <a:cs typeface="Arial"/>
              </a:rPr>
              <a:t>It</a:t>
            </a:r>
            <a:r>
              <a:rPr dirty="0" sz="2100" spc="5" i="1">
                <a:latin typeface="Arial"/>
                <a:cs typeface="Arial"/>
              </a:rPr>
              <a:t> </a:t>
            </a:r>
            <a:r>
              <a:rPr dirty="0" sz="2100" i="1">
                <a:latin typeface="Arial"/>
                <a:cs typeface="Arial"/>
              </a:rPr>
              <a:t>is</a:t>
            </a:r>
            <a:r>
              <a:rPr dirty="0" sz="2100" spc="-5" i="1">
                <a:latin typeface="Arial"/>
                <a:cs typeface="Arial"/>
              </a:rPr>
              <a:t> thrown</a:t>
            </a:r>
            <a:r>
              <a:rPr dirty="0" sz="2100" spc="-25" i="1">
                <a:latin typeface="Arial"/>
                <a:cs typeface="Arial"/>
              </a:rPr>
              <a:t> </a:t>
            </a:r>
            <a:r>
              <a:rPr dirty="0" sz="2100" i="1">
                <a:latin typeface="Arial"/>
                <a:cs typeface="Arial"/>
              </a:rPr>
              <a:t>in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the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method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that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caused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the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error.</a:t>
            </a:r>
            <a:endParaRPr sz="2100">
              <a:latin typeface="Arial"/>
              <a:cs typeface="Arial"/>
            </a:endParaRPr>
          </a:p>
          <a:p>
            <a:pPr lvl="2" marL="1200150" indent="-288290">
              <a:lnSpc>
                <a:spcPct val="100000"/>
              </a:lnSpc>
              <a:spcBef>
                <a:spcPts val="605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1800" spc="-5" i="1">
                <a:latin typeface="Arial"/>
                <a:cs typeface="Arial"/>
              </a:rPr>
              <a:t>That method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may</a:t>
            </a:r>
            <a:r>
              <a:rPr dirty="0" sz="1800" spc="-5" i="1">
                <a:latin typeface="Arial"/>
                <a:cs typeface="Arial"/>
              </a:rPr>
              <a:t> choose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to</a:t>
            </a:r>
            <a:r>
              <a:rPr dirty="0" sz="1800" i="1">
                <a:latin typeface="Arial"/>
                <a:cs typeface="Arial"/>
              </a:rPr>
              <a:t> handle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the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exception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itself,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or </a:t>
            </a:r>
            <a:r>
              <a:rPr dirty="0" sz="1800" spc="-5" i="1">
                <a:latin typeface="Arial"/>
                <a:cs typeface="Arial"/>
              </a:rPr>
              <a:t>pass </a:t>
            </a:r>
            <a:r>
              <a:rPr dirty="0" sz="1800" i="1">
                <a:latin typeface="Arial"/>
                <a:cs typeface="Arial"/>
              </a:rPr>
              <a:t>it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lvl="2" marL="1200150" indent="-288290">
              <a:lnSpc>
                <a:spcPct val="100000"/>
              </a:lnSpc>
              <a:spcBef>
                <a:spcPts val="60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1800" spc="-5" i="1">
                <a:latin typeface="Arial"/>
                <a:cs typeface="Arial"/>
              </a:rPr>
              <a:t>The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exception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is</a:t>
            </a:r>
            <a:r>
              <a:rPr dirty="0" sz="1800" spc="-5" i="1">
                <a:latin typeface="Arial"/>
                <a:cs typeface="Arial"/>
              </a:rPr>
              <a:t> then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caught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and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processed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6240" y="118304"/>
            <a:ext cx="42862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Exception</a:t>
            </a:r>
            <a:r>
              <a:rPr dirty="0" spc="-45"/>
              <a:t> </a:t>
            </a:r>
            <a:r>
              <a:rPr dirty="0"/>
              <a:t>–</a:t>
            </a:r>
            <a:r>
              <a:rPr dirty="0" spc="-45"/>
              <a:t> </a:t>
            </a:r>
            <a:r>
              <a:rPr dirty="0"/>
              <a:t>Key</a:t>
            </a:r>
            <a:r>
              <a:rPr dirty="0" spc="-40"/>
              <a:t> </a:t>
            </a:r>
            <a:r>
              <a:rPr dirty="0" spc="-5"/>
              <a:t>points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890843"/>
            <a:ext cx="7454265" cy="3557904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 i="1">
                <a:latin typeface="Arial"/>
                <a:cs typeface="Arial"/>
              </a:rPr>
              <a:t>Exceptions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can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be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generated</a:t>
            </a:r>
            <a:r>
              <a:rPr dirty="0" sz="2400" spc="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by</a:t>
            </a:r>
            <a:endParaRPr sz="2400">
              <a:latin typeface="Arial"/>
              <a:cs typeface="Arial"/>
            </a:endParaRPr>
          </a:p>
          <a:p>
            <a:pPr lvl="1" marL="767715" indent="-324485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i="1">
                <a:latin typeface="Arial"/>
                <a:cs typeface="Arial"/>
              </a:rPr>
              <a:t>the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Java</a:t>
            </a:r>
            <a:r>
              <a:rPr dirty="0" sz="2100" spc="-2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run-time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system,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i="1">
                <a:latin typeface="Arial"/>
                <a:cs typeface="Arial"/>
              </a:rPr>
              <a:t>or</a:t>
            </a:r>
            <a:endParaRPr sz="2100">
              <a:latin typeface="Arial"/>
              <a:cs typeface="Arial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 i="1">
                <a:latin typeface="Arial"/>
                <a:cs typeface="Arial"/>
              </a:rPr>
              <a:t>they</a:t>
            </a:r>
            <a:r>
              <a:rPr dirty="0" sz="2100" spc="-20" i="1">
                <a:latin typeface="Arial"/>
                <a:cs typeface="Arial"/>
              </a:rPr>
              <a:t> </a:t>
            </a:r>
            <a:r>
              <a:rPr dirty="0" sz="2100" i="1">
                <a:latin typeface="Arial"/>
                <a:cs typeface="Arial"/>
              </a:rPr>
              <a:t>can</a:t>
            </a:r>
            <a:r>
              <a:rPr dirty="0" sz="2100" spc="-25" i="1">
                <a:latin typeface="Arial"/>
                <a:cs typeface="Arial"/>
              </a:rPr>
              <a:t> </a:t>
            </a:r>
            <a:r>
              <a:rPr dirty="0" sz="2100" i="1">
                <a:latin typeface="Arial"/>
                <a:cs typeface="Arial"/>
              </a:rPr>
              <a:t>be</a:t>
            </a:r>
            <a:r>
              <a:rPr dirty="0" sz="2100" spc="-20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manually</a:t>
            </a:r>
            <a:r>
              <a:rPr dirty="0" sz="2100" spc="-2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generated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by</a:t>
            </a:r>
            <a:r>
              <a:rPr dirty="0" sz="2100" spc="-20" i="1">
                <a:latin typeface="Arial"/>
                <a:cs typeface="Arial"/>
              </a:rPr>
              <a:t> </a:t>
            </a:r>
            <a:r>
              <a:rPr dirty="0" sz="2100" i="1">
                <a:latin typeface="Arial"/>
                <a:cs typeface="Arial"/>
              </a:rPr>
              <a:t>your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code.</a:t>
            </a:r>
            <a:endParaRPr sz="2100">
              <a:latin typeface="Arial"/>
              <a:cs typeface="Arial"/>
            </a:endParaRPr>
          </a:p>
          <a:p>
            <a:pPr algn="r" marL="323215" marR="1606550" indent="-323215">
              <a:lnSpc>
                <a:spcPct val="100000"/>
              </a:lnSpc>
              <a:spcBef>
                <a:spcPts val="8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23215" algn="l"/>
                <a:tab pos="336550" algn="l"/>
              </a:tabLst>
            </a:pPr>
            <a:r>
              <a:rPr dirty="0" sz="2400" spc="-5" i="1">
                <a:latin typeface="Arial"/>
                <a:cs typeface="Arial"/>
              </a:rPr>
              <a:t>Exceptions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thrown by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Java are</a:t>
            </a:r>
            <a:r>
              <a:rPr dirty="0" sz="2400" spc="-1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related</a:t>
            </a:r>
            <a:r>
              <a:rPr dirty="0" sz="2400" spc="5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algn="r" lvl="1" marL="323215" marR="1606550" indent="-323215">
              <a:lnSpc>
                <a:spcPct val="100000"/>
              </a:lnSpc>
              <a:spcBef>
                <a:spcPts val="91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323215" algn="l"/>
                <a:tab pos="323850" algn="l"/>
              </a:tabLst>
            </a:pPr>
            <a:r>
              <a:rPr dirty="0" sz="2100" spc="-5" i="1">
                <a:latin typeface="Arial"/>
                <a:cs typeface="Arial"/>
              </a:rPr>
              <a:t>Fundamental</a:t>
            </a:r>
            <a:r>
              <a:rPr dirty="0" sz="2100" spc="-30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errors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that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violate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the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-5" i="1">
                <a:latin typeface="Arial"/>
                <a:cs typeface="Arial"/>
              </a:rPr>
              <a:t>rules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i="1">
                <a:latin typeface="Arial"/>
                <a:cs typeface="Arial"/>
              </a:rPr>
              <a:t>of</a:t>
            </a:r>
            <a:endParaRPr sz="2100">
              <a:latin typeface="Arial"/>
              <a:cs typeface="Arial"/>
            </a:endParaRPr>
          </a:p>
          <a:p>
            <a:pPr lvl="2" marL="1200150" indent="-288290">
              <a:lnSpc>
                <a:spcPct val="100000"/>
              </a:lnSpc>
              <a:spcBef>
                <a:spcPts val="605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1800" spc="-5" i="1">
                <a:latin typeface="Arial"/>
                <a:cs typeface="Arial"/>
              </a:rPr>
              <a:t>the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Java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language,</a:t>
            </a:r>
            <a:endParaRPr sz="1800">
              <a:latin typeface="Arial"/>
              <a:cs typeface="Arial"/>
            </a:endParaRPr>
          </a:p>
          <a:p>
            <a:pPr lvl="3" marL="1632585" indent="-217170">
              <a:lnSpc>
                <a:spcPct val="100000"/>
              </a:lnSpc>
              <a:spcBef>
                <a:spcPts val="409"/>
              </a:spcBef>
              <a:buClr>
                <a:srgbClr val="77C9ED"/>
              </a:buClr>
              <a:buSzPct val="43333"/>
              <a:buFont typeface="Wingdings"/>
              <a:buChar char=""/>
              <a:tabLst>
                <a:tab pos="1632585" algn="l"/>
                <a:tab pos="1633220" algn="l"/>
              </a:tabLst>
            </a:pPr>
            <a:r>
              <a:rPr dirty="0" sz="1500" spc="-5" i="1">
                <a:latin typeface="Arial"/>
                <a:cs typeface="Arial"/>
              </a:rPr>
              <a:t>null</a:t>
            </a:r>
            <a:r>
              <a:rPr dirty="0" sz="1500" spc="-20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pointer</a:t>
            </a:r>
            <a:r>
              <a:rPr dirty="0" sz="1500" spc="-25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exception</a:t>
            </a:r>
            <a:endParaRPr sz="1500">
              <a:latin typeface="Arial"/>
              <a:cs typeface="Arial"/>
            </a:endParaRPr>
          </a:p>
          <a:p>
            <a:pPr lvl="2" marL="1200150" indent="-288290">
              <a:lnSpc>
                <a:spcPct val="100000"/>
              </a:lnSpc>
              <a:spcBef>
                <a:spcPts val="595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1800" spc="-5" i="1">
                <a:latin typeface="Arial"/>
                <a:cs typeface="Arial"/>
              </a:rPr>
              <a:t>the constraints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of </a:t>
            </a:r>
            <a:r>
              <a:rPr dirty="0" sz="1800" spc="-5" i="1">
                <a:latin typeface="Arial"/>
                <a:cs typeface="Arial"/>
              </a:rPr>
              <a:t>the</a:t>
            </a:r>
            <a:r>
              <a:rPr dirty="0" sz="1800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Java execution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environment.</a:t>
            </a:r>
            <a:endParaRPr sz="1800">
              <a:latin typeface="Arial"/>
              <a:cs typeface="Arial"/>
            </a:endParaRPr>
          </a:p>
          <a:p>
            <a:pPr lvl="3" marL="1632585" indent="-217170">
              <a:lnSpc>
                <a:spcPct val="100000"/>
              </a:lnSpc>
              <a:spcBef>
                <a:spcPts val="405"/>
              </a:spcBef>
              <a:buClr>
                <a:srgbClr val="77C9ED"/>
              </a:buClr>
              <a:buSzPct val="43333"/>
              <a:buFont typeface="Wingdings"/>
              <a:buChar char=""/>
              <a:tabLst>
                <a:tab pos="1632585" algn="l"/>
                <a:tab pos="1633220" algn="l"/>
              </a:tabLst>
            </a:pPr>
            <a:r>
              <a:rPr dirty="0" sz="1500" spc="-5" i="1">
                <a:latin typeface="Arial"/>
                <a:cs typeface="Arial"/>
              </a:rPr>
              <a:t>Division</a:t>
            </a:r>
            <a:r>
              <a:rPr dirty="0" sz="1500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by</a:t>
            </a:r>
            <a:r>
              <a:rPr dirty="0" sz="1500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zero, NumberFormatException,</a:t>
            </a:r>
            <a:r>
              <a:rPr dirty="0" sz="1500" spc="5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ArrayOutOfBlounds</a:t>
            </a:r>
            <a:r>
              <a:rPr dirty="0" sz="1500" spc="5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Etc...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3679" y="118304"/>
            <a:ext cx="30924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Exception</a:t>
            </a:r>
            <a:r>
              <a:rPr dirty="0" spc="-155"/>
              <a:t> </a:t>
            </a:r>
            <a:r>
              <a:rPr dirty="0" spc="-40"/>
              <a:t>Types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6151"/>
            <a:ext cx="9237980" cy="398907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335915" marR="5080" indent="-323850">
              <a:lnSpc>
                <a:spcPts val="2380"/>
              </a:lnSpc>
              <a:spcBef>
                <a:spcPts val="3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All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 types are </a:t>
            </a:r>
            <a:r>
              <a:rPr dirty="0" sz="2200" spc="-5">
                <a:solidFill>
                  <a:srgbClr val="BE0041"/>
                </a:solidFill>
                <a:latin typeface="Arial MT"/>
                <a:cs typeface="Arial MT"/>
              </a:rPr>
              <a:t>subclasses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built-in class </a:t>
            </a:r>
            <a:r>
              <a:rPr dirty="0" sz="2200" spc="-5">
                <a:solidFill>
                  <a:srgbClr val="BE0041"/>
                </a:solidFill>
                <a:latin typeface="Arial MT"/>
                <a:cs typeface="Arial MT"/>
              </a:rPr>
              <a:t>Throwable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. Thus,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Throwable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is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at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the top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the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exception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class</a:t>
            </a:r>
            <a:r>
              <a:rPr dirty="0" sz="22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hierarchy</a:t>
            </a:r>
            <a:endParaRPr sz="2200">
              <a:latin typeface="Arial MT"/>
              <a:cs typeface="Arial MT"/>
            </a:endParaRPr>
          </a:p>
          <a:p>
            <a:pPr marL="336550" marR="1129030" indent="-323850">
              <a:lnSpc>
                <a:spcPts val="2380"/>
              </a:lnSpc>
              <a:spcBef>
                <a:spcPts val="109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Immediately below Throwable are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two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subclasses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that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partition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r>
              <a:rPr dirty="0" sz="22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into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two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distinct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branches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.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Exception</a:t>
            </a:r>
            <a:r>
              <a:rPr dirty="0" sz="22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C8201E"/>
                </a:solidFill>
                <a:latin typeface="Arial MT"/>
                <a:cs typeface="Arial MT"/>
              </a:rPr>
              <a:t>&amp;</a:t>
            </a:r>
            <a:r>
              <a:rPr dirty="0" sz="2200" spc="-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C8201E"/>
                </a:solidFill>
                <a:latin typeface="Arial MT"/>
                <a:cs typeface="Arial MT"/>
              </a:rPr>
              <a:t>Error</a:t>
            </a:r>
            <a:r>
              <a:rPr dirty="0" sz="2200" spc="-2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6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u="heavy" sz="2200" spc="-5">
                <a:solidFill>
                  <a:srgbClr val="009BDD"/>
                </a:solidFill>
                <a:uFill>
                  <a:solidFill>
                    <a:srgbClr val="009BDD"/>
                  </a:solidFill>
                </a:uFill>
                <a:latin typeface="Arial MT"/>
                <a:cs typeface="Arial MT"/>
              </a:rPr>
              <a:t>Exception</a:t>
            </a:r>
            <a:r>
              <a:rPr dirty="0" u="heavy" sz="2200" spc="-40">
                <a:solidFill>
                  <a:srgbClr val="009BDD"/>
                </a:solidFill>
                <a:uFill>
                  <a:solidFill>
                    <a:srgbClr val="009BDD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09BDD"/>
                </a:solidFill>
                <a:uFill>
                  <a:solidFill>
                    <a:srgbClr val="009BDD"/>
                  </a:solidFill>
                </a:uFill>
                <a:latin typeface="Arial MT"/>
                <a:cs typeface="Arial MT"/>
              </a:rPr>
              <a:t>subclass</a:t>
            </a:r>
            <a:endParaRPr sz="2200">
              <a:latin typeface="Arial MT"/>
              <a:cs typeface="Arial MT"/>
            </a:endParaRPr>
          </a:p>
          <a:p>
            <a:pPr lvl="2" marL="1200150" marR="83820" indent="-288290">
              <a:lnSpc>
                <a:spcPct val="100000"/>
              </a:lnSpc>
              <a:spcBef>
                <a:spcPts val="605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This class is used for </a:t>
            </a:r>
            <a:r>
              <a:rPr dirty="0" sz="2000" spc="-5">
                <a:solidFill>
                  <a:srgbClr val="BE0041"/>
                </a:solidFill>
                <a:latin typeface="Arial MT"/>
                <a:cs typeface="Arial MT"/>
              </a:rPr>
              <a:t>exceptional conditions that user programs should </a:t>
            </a:r>
            <a:r>
              <a:rPr dirty="0" sz="2000" spc="-545">
                <a:solidFill>
                  <a:srgbClr val="BE0041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BE0041"/>
                </a:solidFill>
                <a:latin typeface="Arial MT"/>
                <a:cs typeface="Arial MT"/>
              </a:rPr>
              <a:t>catch</a:t>
            </a:r>
            <a:endParaRPr sz="2000">
              <a:latin typeface="Arial MT"/>
              <a:cs typeface="Arial MT"/>
            </a:endParaRPr>
          </a:p>
          <a:p>
            <a:pPr lvl="2" marL="1200150" marR="194310" indent="-288290">
              <a:lnSpc>
                <a:spcPct val="100000"/>
              </a:lnSpc>
              <a:spcBef>
                <a:spcPts val="600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This is also the class that you will </a:t>
            </a:r>
            <a:r>
              <a:rPr dirty="0" sz="2000" spc="-5">
                <a:solidFill>
                  <a:srgbClr val="BE0041"/>
                </a:solidFill>
                <a:latin typeface="Arial MT"/>
                <a:cs typeface="Arial MT"/>
              </a:rPr>
              <a:t>subclass to create your own custom </a:t>
            </a:r>
            <a:r>
              <a:rPr dirty="0" sz="2000" spc="-545">
                <a:solidFill>
                  <a:srgbClr val="BE0041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BE0041"/>
                </a:solidFill>
                <a:latin typeface="Arial MT"/>
                <a:cs typeface="Arial MT"/>
              </a:rPr>
              <a:t>exception</a:t>
            </a:r>
            <a:r>
              <a:rPr dirty="0" sz="2000" spc="-20">
                <a:solidFill>
                  <a:srgbClr val="BE0041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BE0041"/>
                </a:solidFill>
                <a:latin typeface="Arial MT"/>
                <a:cs typeface="Arial MT"/>
              </a:rPr>
              <a:t>types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lvl="2" marL="1200150" indent="-288290">
              <a:lnSpc>
                <a:spcPct val="100000"/>
              </a:lnSpc>
              <a:spcBef>
                <a:spcPts val="600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There is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important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subclass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Exception,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called</a:t>
            </a:r>
            <a:r>
              <a:rPr dirty="0" sz="20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 b="1">
                <a:solidFill>
                  <a:srgbClr val="BE0041"/>
                </a:solidFill>
                <a:latin typeface="Arial"/>
                <a:cs typeface="Arial"/>
              </a:rPr>
              <a:t>RuntimeException</a:t>
            </a:r>
            <a:endParaRPr sz="2000">
              <a:latin typeface="Arial"/>
              <a:cs typeface="Arial"/>
            </a:endParaRPr>
          </a:p>
          <a:p>
            <a:pPr lvl="2" marL="1200150" indent="-288290">
              <a:lnSpc>
                <a:spcPct val="100000"/>
              </a:lnSpc>
              <a:spcBef>
                <a:spcPts val="600"/>
              </a:spcBef>
              <a:buClr>
                <a:srgbClr val="77C9ED"/>
              </a:buClr>
              <a:buSzPct val="45000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type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automatically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defined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for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programs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3461" y="4630024"/>
            <a:ext cx="64090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write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and include things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such</a:t>
            </a:r>
            <a:r>
              <a:rPr dirty="0" sz="20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as division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by zero</a:t>
            </a:r>
            <a:r>
              <a:rPr dirty="0" sz="20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1820" y="4670209"/>
            <a:ext cx="1438275" cy="28448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invalid</a:t>
            </a:r>
            <a:r>
              <a:rPr dirty="0" sz="20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array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6156" y="4975009"/>
            <a:ext cx="1016000" cy="28448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nde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xi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ng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3679" y="118304"/>
            <a:ext cx="309245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Exception</a:t>
            </a:r>
            <a:r>
              <a:rPr dirty="0" spc="-155"/>
              <a:t> </a:t>
            </a:r>
            <a:r>
              <a:rPr dirty="0" spc="-40"/>
              <a:t>Types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530842"/>
            <a:ext cx="9092565" cy="323786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Error</a:t>
            </a:r>
            <a:endParaRPr sz="2400">
              <a:latin typeface="Arial MT"/>
              <a:cs typeface="Arial MT"/>
            </a:endParaRPr>
          </a:p>
          <a:p>
            <a:pPr lvl="1" marL="767715" marR="582930" indent="-323850">
              <a:lnSpc>
                <a:spcPct val="100000"/>
              </a:lnSpc>
              <a:spcBef>
                <a:spcPts val="90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Error defines exceptions that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are </a:t>
            </a:r>
            <a:r>
              <a:rPr dirty="0" sz="2100">
                <a:solidFill>
                  <a:srgbClr val="BE0041"/>
                </a:solidFill>
                <a:latin typeface="Arial MT"/>
                <a:cs typeface="Arial MT"/>
              </a:rPr>
              <a:t>not </a:t>
            </a:r>
            <a:r>
              <a:rPr dirty="0" sz="2100" spc="-5">
                <a:solidFill>
                  <a:srgbClr val="BE0041"/>
                </a:solidFill>
                <a:latin typeface="Arial MT"/>
                <a:cs typeface="Arial MT"/>
              </a:rPr>
              <a:t>expected to </a:t>
            </a:r>
            <a:r>
              <a:rPr dirty="0" sz="2100">
                <a:solidFill>
                  <a:srgbClr val="BE0041"/>
                </a:solidFill>
                <a:latin typeface="Arial MT"/>
                <a:cs typeface="Arial MT"/>
              </a:rPr>
              <a:t>be </a:t>
            </a:r>
            <a:r>
              <a:rPr dirty="0" sz="2100" spc="-5">
                <a:solidFill>
                  <a:srgbClr val="BE0041"/>
                </a:solidFill>
                <a:latin typeface="Arial MT"/>
                <a:cs typeface="Arial MT"/>
              </a:rPr>
              <a:t>caught under </a:t>
            </a:r>
            <a:r>
              <a:rPr dirty="0" sz="2100" spc="-570">
                <a:solidFill>
                  <a:srgbClr val="BE0041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BE0041"/>
                </a:solidFill>
                <a:latin typeface="Arial MT"/>
                <a:cs typeface="Arial MT"/>
              </a:rPr>
              <a:t>normal</a:t>
            </a:r>
            <a:r>
              <a:rPr dirty="0" sz="2100" spc="-30">
                <a:solidFill>
                  <a:srgbClr val="BE0041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BE0041"/>
                </a:solidFill>
                <a:latin typeface="Arial MT"/>
                <a:cs typeface="Arial MT"/>
              </a:rPr>
              <a:t>circumstances</a:t>
            </a:r>
            <a:r>
              <a:rPr dirty="0" sz="2100" spc="-20">
                <a:solidFill>
                  <a:srgbClr val="BE0041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BE0041"/>
                </a:solidFill>
                <a:latin typeface="Arial MT"/>
                <a:cs typeface="Arial MT"/>
              </a:rPr>
              <a:t>by</a:t>
            </a:r>
            <a:r>
              <a:rPr dirty="0" sz="2100" spc="-5">
                <a:solidFill>
                  <a:srgbClr val="BE0041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BE0041"/>
                </a:solidFill>
                <a:latin typeface="Arial MT"/>
                <a:cs typeface="Arial MT"/>
              </a:rPr>
              <a:t>your</a:t>
            </a:r>
            <a:r>
              <a:rPr dirty="0" sz="2100" spc="-10">
                <a:solidFill>
                  <a:srgbClr val="BE0041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BE0041"/>
                </a:solidFill>
                <a:latin typeface="Arial MT"/>
                <a:cs typeface="Arial MT"/>
              </a:rPr>
              <a:t>program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type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Error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used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endParaRPr sz="2100">
              <a:latin typeface="Arial MT"/>
              <a:cs typeface="Arial MT"/>
            </a:endParaRPr>
          </a:p>
          <a:p>
            <a:pPr lvl="2" marL="1200150" marR="893444" indent="-288290">
              <a:lnSpc>
                <a:spcPct val="100000"/>
              </a:lnSpc>
              <a:spcBef>
                <a:spcPts val="61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Java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run-time system to indicate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errors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having to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do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with the run-time </a:t>
            </a:r>
            <a:r>
              <a:rPr dirty="0" sz="1800" spc="-49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environment,</a:t>
            </a:r>
            <a:r>
              <a:rPr dirty="0" sz="18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itself. </a:t>
            </a:r>
            <a:r>
              <a:rPr dirty="0" sz="1800" spc="-5">
                <a:solidFill>
                  <a:srgbClr val="C8201E"/>
                </a:solidFill>
                <a:latin typeface="Arial MT"/>
                <a:cs typeface="Arial MT"/>
              </a:rPr>
              <a:t>Stack overflow</a:t>
            </a:r>
            <a:r>
              <a:rPr dirty="0" sz="18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is an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 example</a:t>
            </a:r>
            <a:r>
              <a:rPr dirty="0" sz="18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such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error.</a:t>
            </a:r>
            <a:endParaRPr sz="1800">
              <a:latin typeface="Arial MT"/>
              <a:cs typeface="Arial MT"/>
            </a:endParaRPr>
          </a:p>
          <a:p>
            <a:pPr lvl="2" marL="1200150" marR="5080" indent="-288290">
              <a:lnSpc>
                <a:spcPct val="100000"/>
              </a:lnSpc>
              <a:spcBef>
                <a:spcPts val="600"/>
              </a:spcBef>
              <a:buClr>
                <a:srgbClr val="77C9ED"/>
              </a:buClr>
              <a:buSzPct val="44444"/>
              <a:buFont typeface="Wingdings"/>
              <a:buChar char=""/>
              <a:tabLst>
                <a:tab pos="1200150" algn="l"/>
                <a:tab pos="1200785" algn="l"/>
              </a:tabLst>
            </a:pP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Exceptions that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are not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expected to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be caught under normal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circumstances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by </a:t>
            </a:r>
            <a:r>
              <a:rPr dirty="0" sz="1800" spc="-49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our program.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These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are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typically created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response to catastrophic failures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18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cannot</a:t>
            </a:r>
            <a:r>
              <a:rPr dirty="0" sz="18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09BDD"/>
                </a:solidFill>
                <a:latin typeface="Arial MT"/>
                <a:cs typeface="Arial MT"/>
              </a:rPr>
              <a:t>usually</a:t>
            </a:r>
            <a:r>
              <a:rPr dirty="0" sz="18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18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handled</a:t>
            </a:r>
            <a:r>
              <a:rPr dirty="0" sz="18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by</a:t>
            </a:r>
            <a:r>
              <a:rPr dirty="0" sz="18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your</a:t>
            </a:r>
            <a:r>
              <a:rPr dirty="0" sz="18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DD"/>
                </a:solidFill>
                <a:latin typeface="Arial MT"/>
                <a:cs typeface="Arial MT"/>
              </a:rPr>
              <a:t>program.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2136" y="4295557"/>
            <a:ext cx="10223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2866" y="4207674"/>
            <a:ext cx="7433309" cy="27432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60"/>
              </a:lnSpc>
            </a:pPr>
            <a:r>
              <a:rPr dirty="0" sz="1800" spc="-5" i="1">
                <a:solidFill>
                  <a:srgbClr val="127621"/>
                </a:solidFill>
                <a:latin typeface="Arial"/>
                <a:cs typeface="Arial"/>
              </a:rPr>
              <a:t>“</a:t>
            </a:r>
            <a:r>
              <a:rPr dirty="0" sz="1800" spc="-5" b="1" i="1">
                <a:solidFill>
                  <a:srgbClr val="127621"/>
                </a:solidFill>
                <a:latin typeface="Arial"/>
                <a:cs typeface="Arial"/>
              </a:rPr>
              <a:t>StackOverflowError</a:t>
            </a:r>
            <a:r>
              <a:rPr dirty="0" sz="1800" spc="-20" b="1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127621"/>
                </a:solidFill>
                <a:latin typeface="Arial"/>
                <a:cs typeface="Arial"/>
              </a:rPr>
              <a:t>is</a:t>
            </a:r>
            <a:r>
              <a:rPr dirty="0" sz="1800" spc="-5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127621"/>
                </a:solidFill>
                <a:latin typeface="Arial"/>
                <a:cs typeface="Arial"/>
              </a:rPr>
              <a:t>an</a:t>
            </a:r>
            <a:r>
              <a:rPr dirty="0" sz="1800" spc="-10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127621"/>
                </a:solidFill>
                <a:latin typeface="Arial"/>
                <a:cs typeface="Arial"/>
              </a:rPr>
              <a:t>error</a:t>
            </a:r>
            <a:r>
              <a:rPr dirty="0" sz="1800" spc="-5" i="1">
                <a:solidFill>
                  <a:srgbClr val="127621"/>
                </a:solidFill>
                <a:latin typeface="Arial"/>
                <a:cs typeface="Arial"/>
              </a:rPr>
              <a:t> which</a:t>
            </a:r>
            <a:r>
              <a:rPr dirty="0" sz="1800" spc="-15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127621"/>
                </a:solidFill>
                <a:latin typeface="Arial"/>
                <a:cs typeface="Arial"/>
              </a:rPr>
              <a:t>Java</a:t>
            </a:r>
            <a:r>
              <a:rPr dirty="0" sz="1800" spc="-10" b="1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spc="-5" b="1" i="1">
                <a:solidFill>
                  <a:srgbClr val="127621"/>
                </a:solidFill>
                <a:latin typeface="Arial"/>
                <a:cs typeface="Arial"/>
              </a:rPr>
              <a:t>doesn’t allow</a:t>
            </a:r>
            <a:r>
              <a:rPr dirty="0" sz="1800" b="1" i="1">
                <a:solidFill>
                  <a:srgbClr val="127621"/>
                </a:solidFill>
                <a:latin typeface="Arial"/>
                <a:cs typeface="Arial"/>
              </a:rPr>
              <a:t> to</a:t>
            </a:r>
            <a:r>
              <a:rPr dirty="0" sz="1800" spc="-5" b="1" i="1">
                <a:solidFill>
                  <a:srgbClr val="127621"/>
                </a:solidFill>
                <a:latin typeface="Arial"/>
                <a:cs typeface="Arial"/>
              </a:rPr>
              <a:t> catch</a:t>
            </a:r>
            <a:r>
              <a:rPr dirty="0" sz="1800" spc="-5" i="1">
                <a:solidFill>
                  <a:srgbClr val="127621"/>
                </a:solidFill>
                <a:latin typeface="Arial"/>
                <a:cs typeface="Arial"/>
              </a:rPr>
              <a:t>, for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1604" y="4481995"/>
            <a:ext cx="7813675" cy="27432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60"/>
              </a:lnSpc>
            </a:pPr>
            <a:r>
              <a:rPr dirty="0" sz="1800" spc="-5" i="1">
                <a:solidFill>
                  <a:srgbClr val="127621"/>
                </a:solidFill>
                <a:latin typeface="Arial"/>
                <a:cs typeface="Arial"/>
              </a:rPr>
              <a:t>instance,</a:t>
            </a:r>
            <a:r>
              <a:rPr dirty="0" sz="1800" spc="-20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u="heavy" sz="1800" spc="-5" i="1">
                <a:solidFill>
                  <a:srgbClr val="127621"/>
                </a:solidFill>
                <a:uFill>
                  <a:solidFill>
                    <a:srgbClr val="127621"/>
                  </a:solidFill>
                </a:uFill>
                <a:latin typeface="Arial"/>
                <a:cs typeface="Arial"/>
              </a:rPr>
              <a:t>stack</a:t>
            </a:r>
            <a:r>
              <a:rPr dirty="0" u="heavy" sz="1800" spc="-10" i="1">
                <a:solidFill>
                  <a:srgbClr val="127621"/>
                </a:solidFill>
                <a:uFill>
                  <a:solidFill>
                    <a:srgbClr val="12762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i="1">
                <a:solidFill>
                  <a:srgbClr val="127621"/>
                </a:solidFill>
                <a:uFill>
                  <a:solidFill>
                    <a:srgbClr val="127621"/>
                  </a:solidFill>
                </a:uFill>
                <a:latin typeface="Arial"/>
                <a:cs typeface="Arial"/>
              </a:rPr>
              <a:t>running</a:t>
            </a:r>
            <a:r>
              <a:rPr dirty="0" u="heavy" sz="1800" spc="-15" i="1">
                <a:solidFill>
                  <a:srgbClr val="127621"/>
                </a:solidFill>
                <a:uFill>
                  <a:solidFill>
                    <a:srgbClr val="12762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i="1">
                <a:solidFill>
                  <a:srgbClr val="127621"/>
                </a:solidFill>
                <a:uFill>
                  <a:solidFill>
                    <a:srgbClr val="127621"/>
                  </a:solidFill>
                </a:uFill>
                <a:latin typeface="Arial"/>
                <a:cs typeface="Arial"/>
              </a:rPr>
              <a:t>out</a:t>
            </a:r>
            <a:r>
              <a:rPr dirty="0" u="heavy" sz="1800" spc="-15" i="1">
                <a:solidFill>
                  <a:srgbClr val="127621"/>
                </a:solidFill>
                <a:uFill>
                  <a:solidFill>
                    <a:srgbClr val="12762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i="1">
                <a:solidFill>
                  <a:srgbClr val="127621"/>
                </a:solidFill>
                <a:uFill>
                  <a:solidFill>
                    <a:srgbClr val="127621"/>
                  </a:solidFill>
                </a:uFill>
                <a:latin typeface="Arial"/>
                <a:cs typeface="Arial"/>
              </a:rPr>
              <a:t>of </a:t>
            </a:r>
            <a:r>
              <a:rPr dirty="0" u="heavy" sz="1800" spc="-5" i="1">
                <a:solidFill>
                  <a:srgbClr val="127621"/>
                </a:solidFill>
                <a:uFill>
                  <a:solidFill>
                    <a:srgbClr val="127621"/>
                  </a:solidFill>
                </a:uFill>
                <a:latin typeface="Arial"/>
                <a:cs typeface="Arial"/>
              </a:rPr>
              <a:t>space</a:t>
            </a:r>
            <a:r>
              <a:rPr dirty="0" sz="1800" spc="-5" i="1">
                <a:solidFill>
                  <a:srgbClr val="127621"/>
                </a:solidFill>
                <a:latin typeface="Arial"/>
                <a:cs typeface="Arial"/>
              </a:rPr>
              <a:t>,</a:t>
            </a:r>
            <a:r>
              <a:rPr dirty="0" sz="1800" spc="-15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127621"/>
                </a:solidFill>
                <a:latin typeface="Arial"/>
                <a:cs typeface="Arial"/>
              </a:rPr>
              <a:t>as</a:t>
            </a:r>
            <a:r>
              <a:rPr dirty="0" sz="1800" spc="-5" i="1">
                <a:solidFill>
                  <a:srgbClr val="127621"/>
                </a:solidFill>
                <a:latin typeface="Arial"/>
                <a:cs typeface="Arial"/>
              </a:rPr>
              <a:t> it’s</a:t>
            </a:r>
            <a:r>
              <a:rPr dirty="0" sz="1800" spc="-10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127621"/>
                </a:solidFill>
                <a:latin typeface="Arial"/>
                <a:cs typeface="Arial"/>
              </a:rPr>
              <a:t>one</a:t>
            </a:r>
            <a:r>
              <a:rPr dirty="0" sz="1800" spc="-5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127621"/>
                </a:solidFill>
                <a:latin typeface="Arial"/>
                <a:cs typeface="Arial"/>
              </a:rPr>
              <a:t>of</a:t>
            </a:r>
            <a:r>
              <a:rPr dirty="0" sz="1800" spc="-5" i="1">
                <a:solidFill>
                  <a:srgbClr val="127621"/>
                </a:solidFill>
                <a:latin typeface="Arial"/>
                <a:cs typeface="Arial"/>
              </a:rPr>
              <a:t> the most </a:t>
            </a:r>
            <a:r>
              <a:rPr dirty="0" sz="1800" i="1">
                <a:solidFill>
                  <a:srgbClr val="127621"/>
                </a:solidFill>
                <a:latin typeface="Arial"/>
                <a:cs typeface="Arial"/>
              </a:rPr>
              <a:t>common</a:t>
            </a:r>
            <a:r>
              <a:rPr dirty="0" sz="1800" spc="-10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spc="-5" i="1">
                <a:solidFill>
                  <a:srgbClr val="127621"/>
                </a:solidFill>
                <a:latin typeface="Arial"/>
                <a:cs typeface="Arial"/>
              </a:rPr>
              <a:t>runtime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2206" y="4756315"/>
            <a:ext cx="2704465" cy="2565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60"/>
              </a:lnSpc>
            </a:pPr>
            <a:r>
              <a:rPr dirty="0" sz="1800" i="1">
                <a:solidFill>
                  <a:srgbClr val="127621"/>
                </a:solidFill>
                <a:latin typeface="Arial"/>
                <a:cs typeface="Arial"/>
              </a:rPr>
              <a:t>errors</a:t>
            </a:r>
            <a:r>
              <a:rPr dirty="0" sz="1800" spc="-30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127621"/>
                </a:solidFill>
                <a:latin typeface="Arial"/>
                <a:cs typeface="Arial"/>
              </a:rPr>
              <a:t>one</a:t>
            </a:r>
            <a:r>
              <a:rPr dirty="0" sz="1800" spc="-30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127621"/>
                </a:solidFill>
                <a:latin typeface="Arial"/>
                <a:cs typeface="Arial"/>
              </a:rPr>
              <a:t>can</a:t>
            </a:r>
            <a:r>
              <a:rPr dirty="0" sz="1800" spc="-30" i="1">
                <a:solidFill>
                  <a:srgbClr val="127621"/>
                </a:solidFill>
                <a:latin typeface="Arial"/>
                <a:cs typeface="Arial"/>
              </a:rPr>
              <a:t> </a:t>
            </a:r>
            <a:r>
              <a:rPr dirty="0" sz="1800" spc="-5" i="1">
                <a:solidFill>
                  <a:srgbClr val="127621"/>
                </a:solidFill>
                <a:latin typeface="Arial"/>
                <a:cs typeface="Arial"/>
              </a:rPr>
              <a:t>encounter”.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5768" y="118304"/>
            <a:ext cx="7268209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30"/>
              <a:t> </a:t>
            </a:r>
            <a:r>
              <a:rPr dirty="0" spc="-5"/>
              <a:t>top-level</a:t>
            </a:r>
            <a:r>
              <a:rPr dirty="0" spc="-20"/>
              <a:t> </a:t>
            </a:r>
            <a:r>
              <a:rPr dirty="0" spc="-5"/>
              <a:t>exception</a:t>
            </a:r>
            <a:r>
              <a:rPr dirty="0" spc="-15"/>
              <a:t> </a:t>
            </a:r>
            <a:r>
              <a:rPr dirty="0">
                <a:solidFill>
                  <a:srgbClr val="BE0041"/>
                </a:solidFill>
              </a:rPr>
              <a:t>class</a:t>
            </a:r>
            <a:r>
              <a:rPr dirty="0" spc="-20">
                <a:solidFill>
                  <a:srgbClr val="BE0041"/>
                </a:solidFill>
              </a:rPr>
              <a:t> </a:t>
            </a:r>
            <a:r>
              <a:rPr dirty="0" spc="-5"/>
              <a:t>hierarchy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979" y="1620011"/>
            <a:ext cx="3771899" cy="2657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11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686" y="118304"/>
            <a:ext cx="47694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Java’s</a:t>
            </a:r>
            <a:r>
              <a:rPr dirty="0" spc="-35"/>
              <a:t> </a:t>
            </a:r>
            <a:r>
              <a:rPr dirty="0" spc="-5"/>
              <a:t>Built-in</a:t>
            </a:r>
            <a:r>
              <a:rPr dirty="0" spc="-20"/>
              <a:t> </a:t>
            </a:r>
            <a:r>
              <a:rPr dirty="0"/>
              <a:t>Exceptions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8428355" cy="205930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Inside the standard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java.lang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defines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several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7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They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categorized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into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1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Unchecked</a:t>
            </a:r>
            <a:r>
              <a:rPr dirty="0" sz="2100" spc="-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endParaRPr sz="21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Checked</a:t>
            </a:r>
            <a:r>
              <a:rPr dirty="0" sz="2100" spc="-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426" y="177482"/>
            <a:ext cx="4008120" cy="468630"/>
          </a:xfrm>
          <a:prstGeom prst="rect"/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95"/>
              </a:lnSpc>
            </a:pPr>
            <a:r>
              <a:rPr dirty="0" spc="-5"/>
              <a:t>Unchecked</a:t>
            </a:r>
            <a:r>
              <a:rPr dirty="0" spc="-100"/>
              <a:t> </a:t>
            </a:r>
            <a:r>
              <a:rPr dirty="0" spc="-5"/>
              <a:t>exception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002395" cy="39128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84709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Unchecked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classes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defined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inside</a:t>
            </a:r>
            <a:r>
              <a:rPr dirty="0" sz="2400" spc="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java.lang </a:t>
            </a:r>
            <a:r>
              <a:rPr dirty="0" sz="2400" spc="-65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package.</a:t>
            </a:r>
            <a:endParaRPr sz="2400">
              <a:latin typeface="Arial MT"/>
              <a:cs typeface="Arial MT"/>
            </a:endParaRPr>
          </a:p>
          <a:p>
            <a:pPr marL="335915" marR="61531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most general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these exceptions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subclasses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standard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type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RuntimeException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8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These exceptions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included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any 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method’s</a:t>
            </a:r>
            <a:endParaRPr sz="2400">
              <a:latin typeface="Arial MT"/>
              <a:cs typeface="Arial MT"/>
            </a:endParaRPr>
          </a:p>
          <a:p>
            <a:pPr marL="335915" marR="5080" indent="-323850">
              <a:lnSpc>
                <a:spcPts val="2590"/>
              </a:lnSpc>
              <a:spcBef>
                <a:spcPts val="113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throws listIn the Java language,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called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unchecked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because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compiler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does</a:t>
            </a:r>
            <a:r>
              <a:rPr dirty="0" sz="2400" spc="1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not check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whether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there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 throws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these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exceptions.</a:t>
            </a:r>
            <a:endParaRPr sz="2400">
              <a:latin typeface="Arial MT"/>
              <a:cs typeface="Arial MT"/>
            </a:endParaRPr>
          </a:p>
          <a:p>
            <a:pPr marL="335915" marR="68326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has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unchecked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will</a:t>
            </a:r>
            <a:r>
              <a:rPr dirty="0" sz="2400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compile </a:t>
            </a:r>
            <a:r>
              <a:rPr dirty="0" sz="2400" spc="-65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C8201E"/>
                </a:solidFill>
                <a:latin typeface="Arial MT"/>
                <a:cs typeface="Arial MT"/>
              </a:rPr>
              <a:t>without error</a:t>
            </a:r>
            <a:r>
              <a:rPr dirty="0" sz="2400" spc="5">
                <a:solidFill>
                  <a:srgbClr val="C8201E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but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occurs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5959" y="118304"/>
            <a:ext cx="47066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Built-in</a:t>
            </a:r>
            <a:r>
              <a:rPr dirty="0" spc="-35"/>
              <a:t> </a:t>
            </a:r>
            <a:r>
              <a:rPr dirty="0"/>
              <a:t>Packages</a:t>
            </a:r>
            <a:r>
              <a:rPr dirty="0" spc="-45"/>
              <a:t> </a:t>
            </a:r>
            <a:r>
              <a:rPr dirty="0" spc="-5"/>
              <a:t>in</a:t>
            </a:r>
            <a:r>
              <a:rPr dirty="0" spc="-35"/>
              <a:t> </a:t>
            </a:r>
            <a:r>
              <a:rPr dirty="0"/>
              <a:t>Java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963" y="1461515"/>
            <a:ext cx="8400287" cy="26754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0397" y="118304"/>
            <a:ext cx="542353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939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RuntimeExceptio</a:t>
            </a: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33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Hirarchy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658612"/>
            <a:ext cx="12827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504" y="2128004"/>
            <a:ext cx="12827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504" y="2596634"/>
            <a:ext cx="12827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504" y="919472"/>
            <a:ext cx="5467985" cy="19011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6285" marR="1725930" indent="-756285">
              <a:lnSpc>
                <a:spcPct val="128099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756285" algn="l"/>
                <a:tab pos="75692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java.lang.Object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j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ava.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l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ang.Thro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w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ble</a:t>
            </a:r>
            <a:endParaRPr sz="2400">
              <a:latin typeface="Arial MT"/>
              <a:cs typeface="Arial MT"/>
            </a:endParaRPr>
          </a:p>
          <a:p>
            <a:pPr marL="1680845" marR="5080" indent="-336550">
              <a:lnSpc>
                <a:spcPct val="128099"/>
              </a:lnSpc>
              <a:spcBef>
                <a:spcPts val="5"/>
              </a:spcBef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java.lang.Exception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j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ava.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l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ang.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R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unt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Exc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ept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i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on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0940" y="1070089"/>
            <a:ext cx="2243455" cy="284480"/>
          </a:xfrm>
          <a:custGeom>
            <a:avLst/>
            <a:gdLst/>
            <a:ahLst/>
            <a:cxnLst/>
            <a:rect l="l" t="t" r="r" b="b"/>
            <a:pathLst>
              <a:path w="2243454" h="284480">
                <a:moveTo>
                  <a:pt x="2243328" y="0"/>
                </a:moveTo>
                <a:lnTo>
                  <a:pt x="0" y="0"/>
                </a:lnTo>
                <a:lnTo>
                  <a:pt x="0" y="284225"/>
                </a:lnTo>
                <a:lnTo>
                  <a:pt x="2243328" y="284225"/>
                </a:lnTo>
                <a:lnTo>
                  <a:pt x="224332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5504" y="118304"/>
            <a:ext cx="9203690" cy="1516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06195" indent="-324485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939"/>
              <a:buFont typeface="Wingdings"/>
              <a:buChar char=""/>
              <a:tabLst>
                <a:tab pos="1306195" algn="l"/>
                <a:tab pos="1306830" algn="l"/>
              </a:tabLst>
            </a:pP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RuntimeExceptio</a:t>
            </a: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3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300" spc="-5">
                <a:solidFill>
                  <a:srgbClr val="FFFFFF"/>
                </a:solidFill>
                <a:latin typeface="Arial MT"/>
                <a:cs typeface="Arial MT"/>
              </a:rPr>
              <a:t>Direct</a:t>
            </a:r>
            <a:r>
              <a:rPr dirty="0" sz="3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FFFFFF"/>
                </a:solidFill>
                <a:latin typeface="Arial MT"/>
                <a:cs typeface="Arial MT"/>
              </a:rPr>
              <a:t>Sub</a:t>
            </a:r>
            <a:r>
              <a:rPr dirty="0" sz="3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FFFFFF"/>
                </a:solidFill>
                <a:latin typeface="Arial MT"/>
                <a:cs typeface="Arial MT"/>
              </a:rPr>
              <a:t>classes</a:t>
            </a:r>
            <a:endParaRPr sz="3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Arial MT"/>
              <a:cs typeface="Arial MT"/>
            </a:endParaRPr>
          </a:p>
          <a:p>
            <a:pPr marL="336550" marR="5080" indent="-323850">
              <a:lnSpc>
                <a:spcPts val="2160"/>
              </a:lnSpc>
              <a:buClr>
                <a:srgbClr val="77C9ED"/>
              </a:buClr>
              <a:buSzPct val="4500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AnnotationTypeMismatchException,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ArithmeticException, ArrayStoreException, </a:t>
            </a:r>
            <a:r>
              <a:rPr dirty="0" sz="2000" spc="-5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BufferOverflowException,</a:t>
            </a:r>
            <a:r>
              <a:rPr dirty="0" sz="20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BufferUnderflowException,</a:t>
            </a:r>
            <a:r>
              <a:rPr dirty="0" sz="20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CannotRedoException,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9281" y="5202727"/>
            <a:ext cx="2241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15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974" y="1578561"/>
            <a:ext cx="9150350" cy="4170679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469900" marR="30480">
              <a:lnSpc>
                <a:spcPts val="2160"/>
              </a:lnSpc>
              <a:spcBef>
                <a:spcPts val="370"/>
              </a:spcBef>
            </a:pP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CannotUndoException, ClassCastException, CMMException,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ConcurrentModificationException, DataBindingException, DOMException,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EmptyStackException, EnumConstantNotPresentException, EventException, </a:t>
            </a:r>
            <a:r>
              <a:rPr dirty="0" sz="2000" spc="-54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FileSystemAlreadyExistsException, FileSystemNotFoundException,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IllegalArgumentException, IllegalMonitorStateException,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IllegalPathStateException, IllegalStateException, IllformedLocaleException,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ImagingOpException, IncompleteAnnotationException,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IndexOutOfBoundsException, JMRuntimeException, LSException,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MalformedParameterizedTypeException, MirroredTypesException,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 MissingResourceException, NegativeArraySizeException,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NoSuchElementException,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NoSuchMechanismException,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NullPointerException, ProfileDataException, ProviderException, 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ProviderNotFoundException,</a:t>
            </a:r>
            <a:r>
              <a:rPr dirty="0" sz="20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RasterFormatException,</a:t>
            </a:r>
            <a:endParaRPr sz="2000">
              <a:latin typeface="Arial MT"/>
              <a:cs typeface="Arial MT"/>
            </a:endParaRPr>
          </a:p>
          <a:p>
            <a:pPr marL="38100">
              <a:lnSpc>
                <a:spcPts val="2005"/>
              </a:lnSpc>
            </a:pPr>
            <a:r>
              <a:rPr dirty="0" baseline="5952" sz="2100" spc="-165">
                <a:solidFill>
                  <a:srgbClr val="FFFFFF"/>
                </a:solidFill>
                <a:latin typeface="Arial MT"/>
                <a:cs typeface="Arial MT"/>
              </a:rPr>
              <a:t>17-11</a:t>
            </a:r>
            <a:r>
              <a:rPr dirty="0" sz="2000" spc="-110">
                <a:solidFill>
                  <a:srgbClr val="009BDD"/>
                </a:solidFill>
                <a:latin typeface="Arial MT"/>
                <a:cs typeface="Arial MT"/>
              </a:rPr>
              <a:t>R</a:t>
            </a:r>
            <a:r>
              <a:rPr dirty="0" baseline="5952" sz="2100" spc="-165">
                <a:solidFill>
                  <a:srgbClr val="FFFFFF"/>
                </a:solidFill>
                <a:latin typeface="Arial MT"/>
                <a:cs typeface="Arial MT"/>
              </a:rPr>
              <a:t>-20</a:t>
            </a:r>
            <a:r>
              <a:rPr dirty="0" sz="2000" spc="-110">
                <a:solidFill>
                  <a:srgbClr val="009BDD"/>
                </a:solidFill>
                <a:latin typeface="Arial MT"/>
                <a:cs typeface="Arial MT"/>
              </a:rPr>
              <a:t>e</a:t>
            </a:r>
            <a:r>
              <a:rPr dirty="0" baseline="5952" sz="2100" spc="-165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2000" spc="-110">
                <a:solidFill>
                  <a:srgbClr val="009BDD"/>
                </a:solidFill>
                <a:latin typeface="Arial MT"/>
                <a:cs typeface="Arial MT"/>
              </a:rPr>
              <a:t>j</a:t>
            </a:r>
            <a:r>
              <a:rPr dirty="0" baseline="5952" sz="2100" spc="-165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2000" spc="-110">
                <a:solidFill>
                  <a:srgbClr val="009BDD"/>
                </a:solidFill>
                <a:latin typeface="Arial MT"/>
                <a:cs typeface="Arial MT"/>
              </a:rPr>
              <a:t>ectedExecutionException,</a:t>
            </a:r>
            <a:r>
              <a:rPr dirty="0" sz="2000" spc="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SecurityException,</a:t>
            </a:r>
            <a:r>
              <a:rPr dirty="0" sz="20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9BDD"/>
                </a:solidFill>
                <a:latin typeface="Arial MT"/>
                <a:cs typeface="Arial MT"/>
              </a:rPr>
              <a:t>SystemException,</a:t>
            </a:r>
            <a:endParaRPr sz="2000">
              <a:latin typeface="Arial MT"/>
              <a:cs typeface="Arial MT"/>
            </a:endParaRPr>
          </a:p>
          <a:p>
            <a:pPr marL="469900">
              <a:lnSpc>
                <a:spcPts val="2280"/>
              </a:lnSpc>
            </a:pP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TypeConstraintException,</a:t>
            </a:r>
            <a:r>
              <a:rPr dirty="0" sz="2000" spc="-6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009BDD"/>
                </a:solidFill>
                <a:latin typeface="Arial MT"/>
                <a:cs typeface="Arial MT"/>
              </a:rPr>
              <a:t>TypeNotPresentException,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3547" y="177482"/>
            <a:ext cx="3611879" cy="468630"/>
          </a:xfrm>
          <a:prstGeom prst="rect"/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95"/>
              </a:lnSpc>
            </a:pPr>
            <a:r>
              <a:rPr dirty="0" spc="-5"/>
              <a:t>Checked</a:t>
            </a:r>
            <a:r>
              <a:rPr dirty="0" spc="-100"/>
              <a:t> </a:t>
            </a:r>
            <a:r>
              <a:rPr dirty="0"/>
              <a:t>Exception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2341"/>
            <a:ext cx="9094470" cy="3935729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5915" marR="5080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There 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some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defined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by java.lang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must be included in 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method’s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throws list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,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if 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 generates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such exceptions and that method does not handle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it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itself. These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 called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checked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endParaRPr sz="2400">
              <a:latin typeface="Arial MT"/>
              <a:cs typeface="Arial MT"/>
            </a:endParaRPr>
          </a:p>
          <a:p>
            <a:pPr marL="335915" marR="484505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Checked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are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 exceptions</a:t>
            </a:r>
            <a:r>
              <a:rPr dirty="0" sz="2400" spc="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(in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java.lang)</a:t>
            </a:r>
            <a:r>
              <a:rPr dirty="0" sz="2400" spc="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that are </a:t>
            </a:r>
            <a:r>
              <a:rPr dirty="0" sz="2400" spc="-65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checked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at</a:t>
            </a:r>
            <a:r>
              <a:rPr dirty="0" sz="24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compile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time.</a:t>
            </a:r>
            <a:endParaRPr sz="2400">
              <a:latin typeface="Arial MT"/>
              <a:cs typeface="Arial MT"/>
            </a:endParaRPr>
          </a:p>
          <a:p>
            <a:pPr marL="336550" marR="51435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 some statement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 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 throws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checked exception, then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86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either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handle</a:t>
            </a:r>
            <a:r>
              <a:rPr dirty="0"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exception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</a:t>
            </a:r>
            <a:endParaRPr sz="2400">
              <a:latin typeface="Arial MT"/>
              <a:cs typeface="Arial MT"/>
            </a:endParaRPr>
          </a:p>
          <a:p>
            <a:pPr lvl="1" marL="767715" indent="-324485">
              <a:lnSpc>
                <a:spcPct val="100000"/>
              </a:lnSpc>
              <a:spcBef>
                <a:spcPts val="9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767715" algn="l"/>
                <a:tab pos="7683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specify the exception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using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throws</a:t>
            </a:r>
            <a:r>
              <a:rPr dirty="0" sz="24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keyword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0852" y="118304"/>
            <a:ext cx="363601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Checked</a:t>
            </a:r>
            <a:r>
              <a:rPr dirty="0" spc="-100"/>
              <a:t> </a:t>
            </a:r>
            <a:r>
              <a:rPr dirty="0"/>
              <a:t>Exception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1022342"/>
            <a:ext cx="2616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0370" indent="-407670">
              <a:lnSpc>
                <a:spcPct val="100000"/>
              </a:lnSpc>
              <a:spcBef>
                <a:spcPts val="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419734" algn="l"/>
                <a:tab pos="42037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java.lang.Object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504" y="1658612"/>
            <a:ext cx="12827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2200" y="1387340"/>
            <a:ext cx="6013450" cy="190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marR="3016250" indent="-336550">
              <a:lnSpc>
                <a:spcPct val="128299"/>
              </a:lnSpc>
              <a:spcBef>
                <a:spcPts val="100"/>
              </a:spcBef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java.lang.Throwable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v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a.lang.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Exc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eptio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n</a:t>
            </a:r>
            <a:endParaRPr sz="2400">
              <a:latin typeface="Arial MT"/>
              <a:cs typeface="Arial MT"/>
            </a:endParaRPr>
          </a:p>
          <a:p>
            <a:pPr marL="1020444" marR="5080" indent="-336550">
              <a:lnSpc>
                <a:spcPct val="128099"/>
              </a:lnSpc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java.lang.ReflectiveOperationException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java.lang.ClassNotFoundException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504" y="2128004"/>
            <a:ext cx="12827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504" y="2596634"/>
            <a:ext cx="12827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5504" y="3065264"/>
            <a:ext cx="12827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231" y="118304"/>
            <a:ext cx="87318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Checked</a:t>
            </a:r>
            <a:r>
              <a:rPr dirty="0" spc="-25"/>
              <a:t> </a:t>
            </a:r>
            <a:r>
              <a:rPr dirty="0" spc="-5"/>
              <a:t>exceptions</a:t>
            </a:r>
            <a:r>
              <a:rPr dirty="0" spc="-35"/>
              <a:t> </a:t>
            </a:r>
            <a:r>
              <a:rPr dirty="0"/>
              <a:t>Vs</a:t>
            </a:r>
            <a:r>
              <a:rPr dirty="0" spc="-30"/>
              <a:t> </a:t>
            </a:r>
            <a:r>
              <a:rPr dirty="0" spc="-5"/>
              <a:t>Unchecked</a:t>
            </a:r>
            <a:r>
              <a:rPr dirty="0" spc="-20"/>
              <a:t> </a:t>
            </a:r>
            <a:r>
              <a:rPr dirty="0" spc="-5"/>
              <a:t>exceptions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6151"/>
            <a:ext cx="4234180" cy="454088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336550" marR="1192530" indent="-323850">
              <a:lnSpc>
                <a:spcPts val="2380"/>
              </a:lnSpc>
              <a:spcBef>
                <a:spcPts val="3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Checked at compile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time.(COMPILE</a:t>
            </a:r>
            <a:r>
              <a:rPr dirty="0" sz="2200" spc="-8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TIME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EXCEPTIONS)</a:t>
            </a:r>
            <a:endParaRPr sz="2200">
              <a:latin typeface="Arial MT"/>
              <a:cs typeface="Arial MT"/>
            </a:endParaRPr>
          </a:p>
          <a:p>
            <a:pPr marL="336550" marR="1537335" indent="-323850">
              <a:lnSpc>
                <a:spcPts val="2380"/>
              </a:lnSpc>
              <a:spcBef>
                <a:spcPts val="108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Not sub class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Run</a:t>
            </a:r>
            <a:r>
              <a:rPr dirty="0" sz="2200" spc="-90">
                <a:solidFill>
                  <a:srgbClr val="009BDD"/>
                </a:solidFill>
                <a:latin typeface="Arial MT"/>
                <a:cs typeface="Arial MT"/>
              </a:rPr>
              <a:t>T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im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Exc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eption</a:t>
            </a:r>
            <a:endParaRPr sz="2200">
              <a:latin typeface="Arial MT"/>
              <a:cs typeface="Arial MT"/>
            </a:endParaRPr>
          </a:p>
          <a:p>
            <a:pPr marL="336550" marR="19050" indent="-323850">
              <a:lnSpc>
                <a:spcPts val="2380"/>
              </a:lnSpc>
              <a:spcBef>
                <a:spcPts val="109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The method must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either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handle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 or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must specify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 using throws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keyword.</a:t>
            </a:r>
            <a:endParaRPr sz="2200">
              <a:latin typeface="Arial MT"/>
              <a:cs typeface="Arial MT"/>
            </a:endParaRPr>
          </a:p>
          <a:p>
            <a:pPr marL="336550" marR="5080" indent="-323850">
              <a:lnSpc>
                <a:spcPts val="2380"/>
              </a:lnSpc>
              <a:spcBef>
                <a:spcPts val="109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Shows compile error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if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checked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2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handled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336550" marR="83820" indent="-323850">
              <a:lnSpc>
                <a:spcPts val="2380"/>
              </a:lnSpc>
              <a:spcBef>
                <a:spcPts val="109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E.g.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ClassNotFoundException,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IOException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8183" y="662341"/>
            <a:ext cx="4472940" cy="457073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36550" marR="800735" indent="-323850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NOT</a:t>
            </a:r>
            <a:r>
              <a:rPr dirty="0" sz="2400" spc="-8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checked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at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compile </a:t>
            </a:r>
            <a:r>
              <a:rPr dirty="0" sz="2400" spc="-65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time.(RUN TIME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EXCEPTINS)</a:t>
            </a:r>
            <a:endParaRPr sz="2400">
              <a:latin typeface="Arial MT"/>
              <a:cs typeface="Arial MT"/>
            </a:endParaRPr>
          </a:p>
          <a:p>
            <a:pPr marL="336550" marR="156718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Sub class of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Run</a:t>
            </a:r>
            <a:r>
              <a:rPr dirty="0" sz="2400" spc="-95">
                <a:solidFill>
                  <a:srgbClr val="009BDD"/>
                </a:solidFill>
                <a:latin typeface="Arial MT"/>
                <a:cs typeface="Arial MT"/>
              </a:rPr>
              <a:t>T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ime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Exc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eptio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n</a:t>
            </a:r>
            <a:endParaRPr sz="2400">
              <a:latin typeface="Arial MT"/>
              <a:cs typeface="Arial MT"/>
            </a:endParaRPr>
          </a:p>
          <a:p>
            <a:pPr marL="336550" marR="139700" indent="-323850">
              <a:lnSpc>
                <a:spcPts val="2590"/>
              </a:lnSpc>
              <a:spcBef>
                <a:spcPts val="111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It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</a:t>
            </a:r>
            <a:r>
              <a:rPr dirty="0" sz="24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NOT</a:t>
            </a:r>
            <a:r>
              <a:rPr dirty="0" sz="2400" spc="-6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needed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or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catch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these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endParaRPr sz="2400">
              <a:latin typeface="Arial MT"/>
              <a:cs typeface="Arial MT"/>
            </a:endParaRPr>
          </a:p>
          <a:p>
            <a:pPr marL="336550" marR="5080" indent="-323850">
              <a:lnSpc>
                <a:spcPts val="2590"/>
              </a:lnSpc>
              <a:spcBef>
                <a:spcPts val="1100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DO</a:t>
            </a:r>
            <a:r>
              <a:rPr dirty="0" sz="24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NOT</a:t>
            </a:r>
            <a:r>
              <a:rPr dirty="0" sz="2400" spc="-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Show</a:t>
            </a:r>
            <a:r>
              <a:rPr dirty="0" sz="24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compile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error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if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not handled. But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shows run-time</a:t>
            </a:r>
            <a:r>
              <a:rPr dirty="0"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30">
                <a:solidFill>
                  <a:srgbClr val="FF0000"/>
                </a:solidFill>
                <a:latin typeface="Arial MT"/>
                <a:cs typeface="Arial MT"/>
              </a:rPr>
              <a:t>error</a:t>
            </a:r>
            <a:r>
              <a:rPr dirty="0" sz="2400" spc="-30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36550" marR="83820" indent="-323850">
              <a:lnSpc>
                <a:spcPts val="2590"/>
              </a:lnSpc>
              <a:spcBef>
                <a:spcPts val="110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E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g.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rithmeticException,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rra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yI 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ndexOutOfBoundsException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3976" y="0"/>
            <a:ext cx="8512175" cy="836930"/>
          </a:xfrm>
          <a:prstGeom prst="rect"/>
        </p:spPr>
        <p:txBody>
          <a:bodyPr wrap="square" lIns="0" tIns="61594" rIns="0" bIns="0" rtlCol="0" vert="horz">
            <a:spAutoFit/>
          </a:bodyPr>
          <a:lstStyle/>
          <a:p>
            <a:pPr marL="3542029" marR="5080" indent="-3529965">
              <a:lnSpc>
                <a:spcPts val="3020"/>
              </a:lnSpc>
              <a:spcBef>
                <a:spcPts val="484"/>
              </a:spcBef>
            </a:pPr>
            <a:r>
              <a:rPr dirty="0" sz="2800"/>
              <a:t>Unchecked </a:t>
            </a:r>
            <a:r>
              <a:rPr dirty="0" sz="2800" spc="-5"/>
              <a:t>Runtime </a:t>
            </a:r>
            <a:r>
              <a:rPr dirty="0" sz="2800"/>
              <a:t>Exception Subclasses Defined in </a:t>
            </a:r>
            <a:r>
              <a:rPr dirty="0" sz="2800" spc="-770"/>
              <a:t> </a:t>
            </a:r>
            <a:r>
              <a:rPr dirty="0" sz="2800"/>
              <a:t>java.lang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0166" y="728472"/>
            <a:ext cx="5891009" cy="494156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19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885" y="118304"/>
            <a:ext cx="89357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Java’s</a:t>
            </a:r>
            <a:r>
              <a:rPr dirty="0" spc="-25"/>
              <a:t> </a:t>
            </a:r>
            <a:r>
              <a:rPr dirty="0" spc="-5"/>
              <a:t>Checked</a:t>
            </a:r>
            <a:r>
              <a:rPr dirty="0" spc="-10"/>
              <a:t> </a:t>
            </a:r>
            <a:r>
              <a:rPr dirty="0"/>
              <a:t>Exceptions</a:t>
            </a:r>
            <a:r>
              <a:rPr dirty="0" spc="-30"/>
              <a:t> </a:t>
            </a:r>
            <a:r>
              <a:rPr dirty="0" spc="-5"/>
              <a:t>Defined</a:t>
            </a:r>
            <a:r>
              <a:rPr dirty="0" spc="-10"/>
              <a:t> </a:t>
            </a:r>
            <a:r>
              <a:rPr dirty="0" spc="-5"/>
              <a:t>in</a:t>
            </a:r>
            <a:r>
              <a:rPr dirty="0" spc="-20"/>
              <a:t> </a:t>
            </a:r>
            <a:r>
              <a:rPr dirty="0" spc="-5"/>
              <a:t>java.lang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011" y="1260347"/>
            <a:ext cx="7143749" cy="285673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20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352" y="118304"/>
            <a:ext cx="398462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Uncaught</a:t>
            </a:r>
            <a:r>
              <a:rPr dirty="0" spc="-105"/>
              <a:t> </a:t>
            </a:r>
            <a:r>
              <a:rPr dirty="0"/>
              <a:t>Exceptions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204" y="1022342"/>
            <a:ext cx="9030970" cy="181419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23215" indent="-323215">
              <a:lnSpc>
                <a:spcPts val="2590"/>
              </a:lnSpc>
              <a:spcBef>
                <a:spcPts val="425"/>
              </a:spcBef>
              <a:buClr>
                <a:srgbClr val="77C9ED"/>
              </a:buClr>
              <a:buSzPct val="43750"/>
              <a:buFont typeface="Wingdings"/>
              <a:buChar char=""/>
              <a:tabLst>
                <a:tab pos="323215" algn="l"/>
                <a:tab pos="323850" algn="l"/>
              </a:tabLst>
            </a:pP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Before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learn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how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 handle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exceptions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in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your program,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it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useful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see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what happens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4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you don’t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handle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them.</a:t>
            </a:r>
            <a:r>
              <a:rPr dirty="0" sz="2400" spc="-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This 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small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program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includes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expression</a:t>
            </a:r>
            <a:r>
              <a:rPr dirty="0" sz="24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that</a:t>
            </a:r>
            <a:r>
              <a:rPr dirty="0" sz="24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intentionally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causes</a:t>
            </a:r>
            <a:r>
              <a:rPr dirty="0" sz="2400">
                <a:solidFill>
                  <a:srgbClr val="009BDD"/>
                </a:solidFill>
                <a:latin typeface="Arial MT"/>
                <a:cs typeface="Arial MT"/>
              </a:rPr>
              <a:t> a </a:t>
            </a:r>
            <a:r>
              <a:rPr dirty="0" sz="2400" spc="-65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divide-by-zero</a:t>
            </a:r>
            <a:r>
              <a:rPr dirty="0" sz="2400" spc="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09BDD"/>
                </a:solidFill>
                <a:latin typeface="Arial MT"/>
                <a:cs typeface="Arial MT"/>
              </a:rPr>
              <a:t>error: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30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9933" y="2699766"/>
            <a:ext cx="4834889" cy="180060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21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352" y="118304"/>
            <a:ext cx="398462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Uncaught</a:t>
            </a:r>
            <a:r>
              <a:rPr dirty="0" spc="-105"/>
              <a:t> </a:t>
            </a:r>
            <a:r>
              <a:rPr dirty="0"/>
              <a:t>Exceptions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04" y="666151"/>
            <a:ext cx="9250045" cy="214884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335915" marR="112395" indent="-323850">
              <a:lnSpc>
                <a:spcPts val="2380"/>
              </a:lnSpc>
              <a:spcBef>
                <a:spcPts val="3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When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Java run-time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system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detects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attempt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dirty="0" sz="22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divide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by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zero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,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constructs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new exception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object</a:t>
            </a:r>
            <a:r>
              <a:rPr dirty="0" sz="22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dirty="0" sz="22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then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throws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 this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 exception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336550" marR="189865" indent="-323850">
              <a:lnSpc>
                <a:spcPts val="2380"/>
              </a:lnSpc>
              <a:spcBef>
                <a:spcPts val="109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This causes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execution of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Exc0 to stop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,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because once an exception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has been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thrown,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it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must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be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caught by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handler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and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dealt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with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immediately</a:t>
            </a:r>
            <a:endParaRPr sz="22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790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In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this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 example,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we haven’t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supplied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any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exception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handlers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our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own,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3204" y="2799498"/>
            <a:ext cx="3618229" cy="31242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95"/>
              </a:lnSpc>
            </a:pP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caught</a:t>
            </a:r>
            <a:r>
              <a:rPr dirty="0" sz="2200" spc="-2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by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dirty="0" sz="2200" spc="-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default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handler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3013" y="2755550"/>
            <a:ext cx="260604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provided</a:t>
            </a:r>
            <a:r>
              <a:rPr dirty="0" sz="2200" spc="-2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by</a:t>
            </a:r>
            <a:r>
              <a:rPr dirty="0" sz="22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Java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9354" y="2755550"/>
            <a:ext cx="2340610" cy="66294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5"/>
              </a:spcBef>
            </a:pP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so</a:t>
            </a:r>
            <a:r>
              <a:rPr dirty="0" sz="2200" spc="-3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200" spc="-4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is </a:t>
            </a:r>
            <a:r>
              <a:rPr dirty="0" sz="2200" spc="-59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Arial MT"/>
                <a:cs typeface="Arial MT"/>
              </a:rPr>
              <a:t>run-time system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504" y="3499267"/>
            <a:ext cx="9220835" cy="126682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336550" marR="5080" indent="-323850">
              <a:lnSpc>
                <a:spcPts val="2380"/>
              </a:lnSpc>
              <a:spcBef>
                <a:spcPts val="395"/>
              </a:spcBef>
              <a:buClr>
                <a:srgbClr val="77C9ED"/>
              </a:buClr>
              <a:buSzPct val="45454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Any exception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that is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not caught by your program will ultimately be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processed by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default 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handler.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The default handler displays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string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describing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exception,</a:t>
            </a:r>
            <a:r>
              <a:rPr dirty="0" sz="22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prints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a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stack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trace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from</a:t>
            </a:r>
            <a:r>
              <a:rPr dirty="0" sz="2200" spc="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point</a:t>
            </a:r>
            <a:r>
              <a:rPr dirty="0" sz="22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at</a:t>
            </a:r>
            <a:r>
              <a:rPr dirty="0" sz="2200" spc="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which 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the </a:t>
            </a:r>
            <a:r>
              <a:rPr dirty="0" sz="2200" spc="-6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exception</a:t>
            </a:r>
            <a:r>
              <a:rPr dirty="0" sz="22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occurred,</a:t>
            </a:r>
            <a:r>
              <a:rPr dirty="0" sz="220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9BDD"/>
                </a:solidFill>
                <a:latin typeface="Arial MT"/>
                <a:cs typeface="Arial MT"/>
              </a:rPr>
              <a:t>and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terminates </a:t>
            </a:r>
            <a:r>
              <a:rPr dirty="0" sz="2200">
                <a:solidFill>
                  <a:srgbClr val="C8201E"/>
                </a:solidFill>
                <a:latin typeface="Arial MT"/>
                <a:cs typeface="Arial MT"/>
              </a:rPr>
              <a:t>the </a:t>
            </a:r>
            <a:r>
              <a:rPr dirty="0" sz="2200" spc="-5">
                <a:solidFill>
                  <a:srgbClr val="C8201E"/>
                </a:solidFill>
                <a:latin typeface="Arial MT"/>
                <a:cs typeface="Arial MT"/>
              </a:rPr>
              <a:t>program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352" y="118304"/>
            <a:ext cx="398462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Uncaught</a:t>
            </a:r>
            <a:r>
              <a:rPr dirty="0" spc="-105"/>
              <a:t> </a:t>
            </a:r>
            <a:r>
              <a:rPr dirty="0"/>
              <a:t>Exceptions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204" y="856545"/>
            <a:ext cx="102870" cy="62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80"/>
              </a:lnSpc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12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050" spc="20">
                <a:solidFill>
                  <a:srgbClr val="77C9ED"/>
                </a:solidFill>
                <a:latin typeface="Wingdings"/>
                <a:cs typeface="Wingdings"/>
              </a:rPr>
              <a:t>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504" y="3480979"/>
            <a:ext cx="9043670" cy="1350010"/>
          </a:xfrm>
          <a:prstGeom prst="rect">
            <a:avLst/>
          </a:prstGeom>
        </p:spPr>
        <p:txBody>
          <a:bodyPr wrap="square" lIns="0" tIns="48894" rIns="0" bIns="0" rtlCol="0" vert="horz">
            <a:spAutoFit/>
          </a:bodyPr>
          <a:lstStyle/>
          <a:p>
            <a:pPr marL="336550" marR="271145" indent="-323850">
              <a:lnSpc>
                <a:spcPts val="2270"/>
              </a:lnSpc>
              <a:spcBef>
                <a:spcPts val="384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ArithmeticException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is a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subclass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Exception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,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which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more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specifically </a:t>
            </a:r>
            <a:r>
              <a:rPr dirty="0" sz="2100" spc="-57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describes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what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type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 error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happened.</a:t>
            </a:r>
            <a:r>
              <a:rPr dirty="0" sz="2100" spc="-13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ArithmeticException.</a:t>
            </a:r>
            <a:endParaRPr sz="2100">
              <a:latin typeface="Arial MT"/>
              <a:cs typeface="Arial MT"/>
            </a:endParaRPr>
          </a:p>
          <a:p>
            <a:pPr marL="336550" marR="5080" indent="-323850">
              <a:lnSpc>
                <a:spcPts val="2270"/>
              </a:lnSpc>
              <a:spcBef>
                <a:spcPts val="1095"/>
              </a:spcBef>
              <a:buClr>
                <a:srgbClr val="77C9ED"/>
              </a:buClr>
              <a:buSzPct val="45238"/>
              <a:buFont typeface="Wingdings"/>
              <a:buChar char=""/>
              <a:tabLst>
                <a:tab pos="335915" algn="l"/>
                <a:tab pos="336550" algn="l"/>
              </a:tabLst>
            </a:pP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stack trace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will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always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show</a:t>
            </a:r>
            <a:r>
              <a:rPr dirty="0" sz="2100" spc="-2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sequence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of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method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invocations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that </a:t>
            </a:r>
            <a:r>
              <a:rPr dirty="0" sz="2100" spc="-56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9BDD"/>
                </a:solidFill>
                <a:latin typeface="Arial MT"/>
                <a:cs typeface="Arial MT"/>
              </a:rPr>
              <a:t>led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up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to</a:t>
            </a:r>
            <a:r>
              <a:rPr dirty="0" sz="2100" spc="-15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09BDD"/>
                </a:solidFill>
                <a:latin typeface="Arial MT"/>
                <a:cs typeface="Arial MT"/>
              </a:rPr>
              <a:t>the</a:t>
            </a:r>
            <a:r>
              <a:rPr dirty="0" sz="2100" spc="-10">
                <a:solidFill>
                  <a:srgbClr val="009BDD"/>
                </a:solidFill>
                <a:latin typeface="Arial MT"/>
                <a:cs typeface="Arial MT"/>
              </a:rPr>
              <a:t> </a:t>
            </a:r>
            <a:r>
              <a:rPr dirty="0" sz="2100" spc="-25">
                <a:solidFill>
                  <a:srgbClr val="009BDD"/>
                </a:solidFill>
                <a:latin typeface="Arial MT"/>
                <a:cs typeface="Arial MT"/>
              </a:rPr>
              <a:t>error.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4" y="720089"/>
            <a:ext cx="9720071" cy="269975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pc="-5"/>
              <a:t>17-</a:t>
            </a:r>
            <a:r>
              <a:rPr dirty="0" spc="-114"/>
              <a:t>1</a:t>
            </a:r>
            <a:r>
              <a:rPr dirty="0" spc="-10"/>
              <a:t>1-2022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45"/>
              </a:lnSpc>
            </a:pPr>
            <a:r>
              <a:rPr dirty="0" spc="-5"/>
              <a:t>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Curve</dc:title>
  <dcterms:created xsi:type="dcterms:W3CDTF">2024-07-04T08:49:38Z</dcterms:created>
  <dcterms:modified xsi:type="dcterms:W3CDTF">2024-07-04T08:49:38Z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2022-11-17T00:00:00Z</vt:filetime>
  </property>
  <property fmtid="{D5CDD505-2E9C-101B-9397-08002B2CF9AE}" pid="3" name="Creator">
    <vt:lpwstr>Acrobat PDFMaker 21 for PowerPoint</vt:lpwstr>
  </property>
  <property fmtid="{D5CDD505-2E9C-101B-9397-08002B2CF9AE}" pid="4" name="LastSaved">
    <vt:filetime>2024-07-04T00:00:00Z</vt:filetime>
  </property>
</Properties>
</file>